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3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4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5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1" r:id="rId3"/>
    <p:sldId id="331" r:id="rId4"/>
    <p:sldId id="332" r:id="rId5"/>
    <p:sldId id="327" r:id="rId6"/>
    <p:sldId id="328" r:id="rId7"/>
    <p:sldId id="329" r:id="rId8"/>
    <p:sldId id="330" r:id="rId9"/>
    <p:sldId id="259" r:id="rId10"/>
    <p:sldId id="263" r:id="rId11"/>
    <p:sldId id="264" r:id="rId12"/>
    <p:sldId id="266" r:id="rId13"/>
    <p:sldId id="265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05" r:id="rId24"/>
    <p:sldId id="303" r:id="rId25"/>
    <p:sldId id="321" r:id="rId26"/>
    <p:sldId id="310" r:id="rId27"/>
    <p:sldId id="333" r:id="rId28"/>
    <p:sldId id="316" r:id="rId29"/>
    <p:sldId id="298" r:id="rId30"/>
    <p:sldId id="312" r:id="rId31"/>
    <p:sldId id="325" r:id="rId32"/>
    <p:sldId id="297" r:id="rId33"/>
    <p:sldId id="322" r:id="rId34"/>
    <p:sldId id="324" r:id="rId35"/>
    <p:sldId id="294" r:id="rId36"/>
    <p:sldId id="334" r:id="rId37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1F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#3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19C1C-D8A9-4216-9230-CFA79D18458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9766-B898-4F25-A4E0-E6C0F38B44C4}">
      <dgm:prSet phldrT="[Text]"/>
      <dgm:spPr/>
      <dgm:t>
        <a:bodyPr/>
        <a:lstStyle/>
        <a:p>
          <a:r>
            <a:rPr lang="en-US" dirty="0" smtClean="0"/>
            <a:t>Stoic</a:t>
          </a:r>
        </a:p>
      </dgm:t>
    </dgm:pt>
    <dgm:pt modelId="{4C1A5D9F-D46B-4D5A-86D9-42FC7BB6BC3B}" type="parTrans" cxnId="{F6D4BCB3-0FD4-428B-A277-F1DC99599571}">
      <dgm:prSet/>
      <dgm:spPr/>
      <dgm:t>
        <a:bodyPr/>
        <a:lstStyle/>
        <a:p>
          <a:endParaRPr lang="en-US"/>
        </a:p>
      </dgm:t>
    </dgm:pt>
    <dgm:pt modelId="{C69DE1A8-24A3-493C-B688-A033C6B99036}" type="sibTrans" cxnId="{F6D4BCB3-0FD4-428B-A277-F1DC99599571}">
      <dgm:prSet/>
      <dgm:spPr/>
      <dgm:t>
        <a:bodyPr/>
        <a:lstStyle/>
        <a:p>
          <a:endParaRPr lang="en-US"/>
        </a:p>
      </dgm:t>
    </dgm:pt>
    <dgm:pt modelId="{42470BA6-1C0C-406A-A356-CA65ABE58B67}">
      <dgm:prSet phldrT="[Text]"/>
      <dgm:spPr/>
      <dgm:t>
        <a:bodyPr/>
        <a:lstStyle/>
        <a:p>
          <a:r>
            <a:rPr lang="en-US" dirty="0" smtClean="0"/>
            <a:t>Reason</a:t>
          </a:r>
          <a:endParaRPr lang="en-US" dirty="0"/>
        </a:p>
      </dgm:t>
    </dgm:pt>
    <dgm:pt modelId="{22EB40CC-99B6-4853-A12D-E7ABEAA9643C}" type="parTrans" cxnId="{B44B384A-2A13-4037-AE5F-35C946EBE649}">
      <dgm:prSet/>
      <dgm:spPr/>
      <dgm:t>
        <a:bodyPr/>
        <a:lstStyle/>
        <a:p>
          <a:endParaRPr lang="en-US"/>
        </a:p>
      </dgm:t>
    </dgm:pt>
    <dgm:pt modelId="{D23333E7-45C8-4722-9172-D9867F32CC26}" type="sibTrans" cxnId="{B44B384A-2A13-4037-AE5F-35C946EBE649}">
      <dgm:prSet/>
      <dgm:spPr/>
      <dgm:t>
        <a:bodyPr/>
        <a:lstStyle/>
        <a:p>
          <a:endParaRPr lang="en-US"/>
        </a:p>
      </dgm:t>
    </dgm:pt>
    <dgm:pt modelId="{F1917DF0-2D44-4300-AE65-F6EB3317940B}">
      <dgm:prSet phldrT="[Text]"/>
      <dgm:spPr/>
      <dgm:t>
        <a:bodyPr/>
        <a:lstStyle/>
        <a:p>
          <a:r>
            <a:rPr lang="en-US" dirty="0" smtClean="0"/>
            <a:t>Logic</a:t>
          </a:r>
          <a:endParaRPr lang="en-US" dirty="0"/>
        </a:p>
      </dgm:t>
    </dgm:pt>
    <dgm:pt modelId="{F8081F73-4084-44FB-B71E-E56F65CF5337}" type="parTrans" cxnId="{0AFDFC77-E2D5-4DB6-ACF6-6404D5750C28}">
      <dgm:prSet/>
      <dgm:spPr/>
      <dgm:t>
        <a:bodyPr/>
        <a:lstStyle/>
        <a:p>
          <a:endParaRPr lang="en-US"/>
        </a:p>
      </dgm:t>
    </dgm:pt>
    <dgm:pt modelId="{3C05672E-137C-45A8-B6BF-C909F35268BF}" type="sibTrans" cxnId="{0AFDFC77-E2D5-4DB6-ACF6-6404D5750C28}">
      <dgm:prSet/>
      <dgm:spPr/>
      <dgm:t>
        <a:bodyPr/>
        <a:lstStyle/>
        <a:p>
          <a:endParaRPr lang="en-US"/>
        </a:p>
      </dgm:t>
    </dgm:pt>
    <dgm:pt modelId="{4AE1B37E-D21C-456D-A41B-473A8A58A9DE}">
      <dgm:prSet phldrT="[Text]"/>
      <dgm:spPr/>
      <dgm:t>
        <a:bodyPr/>
        <a:lstStyle/>
        <a:p>
          <a:r>
            <a:rPr lang="en-US" dirty="0" smtClean="0"/>
            <a:t>Emotional</a:t>
          </a:r>
          <a:endParaRPr lang="en-US" dirty="0"/>
        </a:p>
      </dgm:t>
    </dgm:pt>
    <dgm:pt modelId="{F10EF749-F6E0-47D9-BFD1-B3AC8CD59781}" type="parTrans" cxnId="{2CA25FBF-01F8-489C-926D-EB229D36C1E7}">
      <dgm:prSet/>
      <dgm:spPr/>
      <dgm:t>
        <a:bodyPr/>
        <a:lstStyle/>
        <a:p>
          <a:endParaRPr lang="en-US"/>
        </a:p>
      </dgm:t>
    </dgm:pt>
    <dgm:pt modelId="{D8723B5F-E184-4E69-8159-DE6CB347B7F1}" type="sibTrans" cxnId="{2CA25FBF-01F8-489C-926D-EB229D36C1E7}">
      <dgm:prSet/>
      <dgm:spPr/>
      <dgm:t>
        <a:bodyPr/>
        <a:lstStyle/>
        <a:p>
          <a:endParaRPr lang="en-US"/>
        </a:p>
      </dgm:t>
    </dgm:pt>
    <dgm:pt modelId="{7A7E7AAC-AC48-4B4A-89B7-05D76211CE98}">
      <dgm:prSet phldrT="[Text]"/>
      <dgm:spPr/>
      <dgm:t>
        <a:bodyPr/>
        <a:lstStyle/>
        <a:p>
          <a:r>
            <a:rPr lang="en-US" dirty="0" smtClean="0"/>
            <a:t>Surprise</a:t>
          </a:r>
          <a:endParaRPr lang="en-US" dirty="0"/>
        </a:p>
      </dgm:t>
    </dgm:pt>
    <dgm:pt modelId="{846F5115-39E5-4C30-B8A7-1D20CA6819C1}" type="parTrans" cxnId="{0823E596-C48B-4D41-9FF7-2AA1D57D3CA7}">
      <dgm:prSet/>
      <dgm:spPr/>
      <dgm:t>
        <a:bodyPr/>
        <a:lstStyle/>
        <a:p>
          <a:endParaRPr lang="en-US"/>
        </a:p>
      </dgm:t>
    </dgm:pt>
    <dgm:pt modelId="{29FEB5C8-963A-442B-91B6-EE3B311CFBC3}" type="sibTrans" cxnId="{0823E596-C48B-4D41-9FF7-2AA1D57D3CA7}">
      <dgm:prSet/>
      <dgm:spPr/>
      <dgm:t>
        <a:bodyPr/>
        <a:lstStyle/>
        <a:p>
          <a:endParaRPr lang="en-US"/>
        </a:p>
      </dgm:t>
    </dgm:pt>
    <dgm:pt modelId="{18EAC673-0E74-45B1-9119-035DECDFA80A}">
      <dgm:prSet phldrT="[Text]"/>
      <dgm:spPr/>
      <dgm:t>
        <a:bodyPr/>
        <a:lstStyle/>
        <a:p>
          <a:r>
            <a:rPr lang="en-US" dirty="0" smtClean="0"/>
            <a:t>Fear</a:t>
          </a:r>
          <a:endParaRPr lang="en-US" dirty="0"/>
        </a:p>
      </dgm:t>
    </dgm:pt>
    <dgm:pt modelId="{E2FC3002-6428-46DB-992A-69805363976C}" type="parTrans" cxnId="{70FA51D7-7689-4FB6-92B5-8633849351BD}">
      <dgm:prSet/>
      <dgm:spPr/>
      <dgm:t>
        <a:bodyPr/>
        <a:lstStyle/>
        <a:p>
          <a:endParaRPr lang="en-US"/>
        </a:p>
      </dgm:t>
    </dgm:pt>
    <dgm:pt modelId="{1E7F6630-5B2F-4F21-A5E5-E8F4E55E8674}" type="sibTrans" cxnId="{70FA51D7-7689-4FB6-92B5-8633849351BD}">
      <dgm:prSet/>
      <dgm:spPr/>
      <dgm:t>
        <a:bodyPr/>
        <a:lstStyle/>
        <a:p>
          <a:endParaRPr lang="en-US"/>
        </a:p>
      </dgm:t>
    </dgm:pt>
    <dgm:pt modelId="{3ACCF644-FA2E-4A9B-901E-BAC6AC6AB21A}">
      <dgm:prSet phldrT="[Text]"/>
      <dgm:spPr/>
      <dgm:t>
        <a:bodyPr/>
        <a:lstStyle/>
        <a:p>
          <a:r>
            <a:rPr lang="en-US" dirty="0" smtClean="0"/>
            <a:t>Anger</a:t>
          </a:r>
          <a:endParaRPr lang="en-US" dirty="0"/>
        </a:p>
      </dgm:t>
    </dgm:pt>
    <dgm:pt modelId="{ADA21589-BCCE-4DE6-AAC1-A6E8B4441305}" type="parTrans" cxnId="{9A8D6B8F-F917-4522-BC2C-38D282FD335F}">
      <dgm:prSet/>
      <dgm:spPr/>
      <dgm:t>
        <a:bodyPr/>
        <a:lstStyle/>
        <a:p>
          <a:endParaRPr lang="en-US"/>
        </a:p>
      </dgm:t>
    </dgm:pt>
    <dgm:pt modelId="{5604283C-7F55-4F86-889A-922C836E9837}" type="sibTrans" cxnId="{9A8D6B8F-F917-4522-BC2C-38D282FD335F}">
      <dgm:prSet/>
      <dgm:spPr/>
      <dgm:t>
        <a:bodyPr/>
        <a:lstStyle/>
        <a:p>
          <a:endParaRPr lang="en-US"/>
        </a:p>
      </dgm:t>
    </dgm:pt>
    <dgm:pt modelId="{A568D5B5-0274-4E05-9D92-0BB8131EAE77}" type="pres">
      <dgm:prSet presAssocID="{94A19C1C-D8A9-4216-9230-CFA79D18458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C8CC6C3-1D7D-4B35-8E22-A97A82E0D5BE}" type="pres">
      <dgm:prSet presAssocID="{94A19C1C-D8A9-4216-9230-CFA79D18458D}" presName="dummyMaxCanvas" presStyleCnt="0"/>
      <dgm:spPr/>
    </dgm:pt>
    <dgm:pt modelId="{21748365-335C-4D67-A5B2-C47A70F18412}" type="pres">
      <dgm:prSet presAssocID="{94A19C1C-D8A9-4216-9230-CFA79D18458D}" presName="parentComposite" presStyleCnt="0"/>
      <dgm:spPr/>
    </dgm:pt>
    <dgm:pt modelId="{CDED57C3-4B67-483E-B270-81A3517D0EE7}" type="pres">
      <dgm:prSet presAssocID="{94A19C1C-D8A9-4216-9230-CFA79D18458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CD03156-E61A-4A3C-AC92-8B3FB51F8BAF}" type="pres">
      <dgm:prSet presAssocID="{94A19C1C-D8A9-4216-9230-CFA79D18458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BB35FE3-91CF-4C76-B567-F21DF05F887F}" type="pres">
      <dgm:prSet presAssocID="{94A19C1C-D8A9-4216-9230-CFA79D18458D}" presName="childrenComposite" presStyleCnt="0"/>
      <dgm:spPr/>
    </dgm:pt>
    <dgm:pt modelId="{2CE1E8B1-C0B8-4A4E-B714-7F26C7C4B0CE}" type="pres">
      <dgm:prSet presAssocID="{94A19C1C-D8A9-4216-9230-CFA79D18458D}" presName="dummyMaxCanvas_ChildArea" presStyleCnt="0"/>
      <dgm:spPr/>
    </dgm:pt>
    <dgm:pt modelId="{EC5F3D0D-0471-4E6F-8AD4-7943317A3D2E}" type="pres">
      <dgm:prSet presAssocID="{94A19C1C-D8A9-4216-9230-CFA79D18458D}" presName="fulcrum" presStyleLbl="alignAccFollowNode1" presStyleIdx="2" presStyleCnt="4"/>
      <dgm:spPr/>
    </dgm:pt>
    <dgm:pt modelId="{77A9915A-67F8-4CC2-96E7-0F4BBA2E3EC0}" type="pres">
      <dgm:prSet presAssocID="{94A19C1C-D8A9-4216-9230-CFA79D18458D}" presName="balance_23" presStyleLbl="alignAccFollowNode1" presStyleIdx="3" presStyleCnt="4">
        <dgm:presLayoutVars>
          <dgm:bulletEnabled val="1"/>
        </dgm:presLayoutVars>
      </dgm:prSet>
      <dgm:spPr/>
    </dgm:pt>
    <dgm:pt modelId="{F4A3B10E-9FA6-456D-BA47-3F04B43FD0A5}" type="pres">
      <dgm:prSet presAssocID="{94A19C1C-D8A9-4216-9230-CFA79D18458D}" presName="right_23_1" presStyleLbl="node1" presStyleIdx="0" presStyleCnt="5">
        <dgm:presLayoutVars>
          <dgm:bulletEnabled val="1"/>
        </dgm:presLayoutVars>
      </dgm:prSet>
      <dgm:spPr/>
    </dgm:pt>
    <dgm:pt modelId="{F4190533-C14C-4E0C-BB22-BB05BA3758E9}" type="pres">
      <dgm:prSet presAssocID="{94A19C1C-D8A9-4216-9230-CFA79D18458D}" presName="right_23_2" presStyleLbl="node1" presStyleIdx="1" presStyleCnt="5">
        <dgm:presLayoutVars>
          <dgm:bulletEnabled val="1"/>
        </dgm:presLayoutVars>
      </dgm:prSet>
      <dgm:spPr/>
    </dgm:pt>
    <dgm:pt modelId="{FB036966-1122-42E9-B7D1-4570FD48B987}" type="pres">
      <dgm:prSet presAssocID="{94A19C1C-D8A9-4216-9230-CFA79D18458D}" presName="right_23_3" presStyleLbl="node1" presStyleIdx="2" presStyleCnt="5">
        <dgm:presLayoutVars>
          <dgm:bulletEnabled val="1"/>
        </dgm:presLayoutVars>
      </dgm:prSet>
      <dgm:spPr/>
    </dgm:pt>
    <dgm:pt modelId="{67B29D63-8783-46AE-9A10-057A9DDC59D1}" type="pres">
      <dgm:prSet presAssocID="{94A19C1C-D8A9-4216-9230-CFA79D18458D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045F-2423-4CDD-887C-2A959B96FF58}" type="pres">
      <dgm:prSet presAssocID="{94A19C1C-D8A9-4216-9230-CFA79D18458D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BF2497D2-F1E4-440A-A37D-78C7710AF561}" type="presOf" srcId="{42470BA6-1C0C-406A-A356-CA65ABE58B67}" destId="{67B29D63-8783-46AE-9A10-057A9DDC59D1}" srcOrd="0" destOrd="0" presId="urn:microsoft.com/office/officeart/2005/8/layout/balance1"/>
    <dgm:cxn modelId="{01A6325D-EAD6-4092-9E4A-65FD29A42D1E}" type="presOf" srcId="{F1917DF0-2D44-4300-AE65-F6EB3317940B}" destId="{F722045F-2423-4CDD-887C-2A959B96FF58}" srcOrd="0" destOrd="0" presId="urn:microsoft.com/office/officeart/2005/8/layout/balance1"/>
    <dgm:cxn modelId="{69B8F91D-4CB8-4F47-91C4-0F1B595FCC72}" type="presOf" srcId="{3ACCF644-FA2E-4A9B-901E-BAC6AC6AB21A}" destId="{FB036966-1122-42E9-B7D1-4570FD48B987}" srcOrd="0" destOrd="0" presId="urn:microsoft.com/office/officeart/2005/8/layout/balance1"/>
    <dgm:cxn modelId="{C261647E-D371-45BE-907A-4588FE8EC007}" type="presOf" srcId="{94A19C1C-D8A9-4216-9230-CFA79D18458D}" destId="{A568D5B5-0274-4E05-9D92-0BB8131EAE77}" srcOrd="0" destOrd="0" presId="urn:microsoft.com/office/officeart/2005/8/layout/balance1"/>
    <dgm:cxn modelId="{0823E596-C48B-4D41-9FF7-2AA1D57D3CA7}" srcId="{4AE1B37E-D21C-456D-A41B-473A8A58A9DE}" destId="{7A7E7AAC-AC48-4B4A-89B7-05D76211CE98}" srcOrd="0" destOrd="0" parTransId="{846F5115-39E5-4C30-B8A7-1D20CA6819C1}" sibTransId="{29FEB5C8-963A-442B-91B6-EE3B311CFBC3}"/>
    <dgm:cxn modelId="{BDA38E3A-11AA-4786-A213-8436D786FBC3}" type="presOf" srcId="{18EAC673-0E74-45B1-9119-035DECDFA80A}" destId="{F4190533-C14C-4E0C-BB22-BB05BA3758E9}" srcOrd="0" destOrd="0" presId="urn:microsoft.com/office/officeart/2005/8/layout/balance1"/>
    <dgm:cxn modelId="{0AFDFC77-E2D5-4DB6-ACF6-6404D5750C28}" srcId="{E9E29766-B898-4F25-A4E0-E6C0F38B44C4}" destId="{F1917DF0-2D44-4300-AE65-F6EB3317940B}" srcOrd="1" destOrd="0" parTransId="{F8081F73-4084-44FB-B71E-E56F65CF5337}" sibTransId="{3C05672E-137C-45A8-B6BF-C909F35268BF}"/>
    <dgm:cxn modelId="{B44B384A-2A13-4037-AE5F-35C946EBE649}" srcId="{E9E29766-B898-4F25-A4E0-E6C0F38B44C4}" destId="{42470BA6-1C0C-406A-A356-CA65ABE58B67}" srcOrd="0" destOrd="0" parTransId="{22EB40CC-99B6-4853-A12D-E7ABEAA9643C}" sibTransId="{D23333E7-45C8-4722-9172-D9867F32CC26}"/>
    <dgm:cxn modelId="{F4DF3BD7-3663-4A7D-9BBB-AA460AE23DF2}" type="presOf" srcId="{7A7E7AAC-AC48-4B4A-89B7-05D76211CE98}" destId="{F4A3B10E-9FA6-456D-BA47-3F04B43FD0A5}" srcOrd="0" destOrd="0" presId="urn:microsoft.com/office/officeart/2005/8/layout/balance1"/>
    <dgm:cxn modelId="{2A39244B-684C-4BCA-B583-9EB62A1D6450}" type="presOf" srcId="{E9E29766-B898-4F25-A4E0-E6C0F38B44C4}" destId="{CDED57C3-4B67-483E-B270-81A3517D0EE7}" srcOrd="0" destOrd="0" presId="urn:microsoft.com/office/officeart/2005/8/layout/balance1"/>
    <dgm:cxn modelId="{F6D4BCB3-0FD4-428B-A277-F1DC99599571}" srcId="{94A19C1C-D8A9-4216-9230-CFA79D18458D}" destId="{E9E29766-B898-4F25-A4E0-E6C0F38B44C4}" srcOrd="0" destOrd="0" parTransId="{4C1A5D9F-D46B-4D5A-86D9-42FC7BB6BC3B}" sibTransId="{C69DE1A8-24A3-493C-B688-A033C6B99036}"/>
    <dgm:cxn modelId="{9A8D6B8F-F917-4522-BC2C-38D282FD335F}" srcId="{4AE1B37E-D21C-456D-A41B-473A8A58A9DE}" destId="{3ACCF644-FA2E-4A9B-901E-BAC6AC6AB21A}" srcOrd="2" destOrd="0" parTransId="{ADA21589-BCCE-4DE6-AAC1-A6E8B4441305}" sibTransId="{5604283C-7F55-4F86-889A-922C836E9837}"/>
    <dgm:cxn modelId="{2CA25FBF-01F8-489C-926D-EB229D36C1E7}" srcId="{94A19C1C-D8A9-4216-9230-CFA79D18458D}" destId="{4AE1B37E-D21C-456D-A41B-473A8A58A9DE}" srcOrd="1" destOrd="0" parTransId="{F10EF749-F6E0-47D9-BFD1-B3AC8CD59781}" sibTransId="{D8723B5F-E184-4E69-8159-DE6CB347B7F1}"/>
    <dgm:cxn modelId="{AB0D7003-F16E-4232-96FA-C53B2D6E1073}" type="presOf" srcId="{4AE1B37E-D21C-456D-A41B-473A8A58A9DE}" destId="{3CD03156-E61A-4A3C-AC92-8B3FB51F8BAF}" srcOrd="0" destOrd="0" presId="urn:microsoft.com/office/officeart/2005/8/layout/balance1"/>
    <dgm:cxn modelId="{70FA51D7-7689-4FB6-92B5-8633849351BD}" srcId="{4AE1B37E-D21C-456D-A41B-473A8A58A9DE}" destId="{18EAC673-0E74-45B1-9119-035DECDFA80A}" srcOrd="1" destOrd="0" parTransId="{E2FC3002-6428-46DB-992A-69805363976C}" sibTransId="{1E7F6630-5B2F-4F21-A5E5-E8F4E55E8674}"/>
    <dgm:cxn modelId="{FD24D9BE-32A6-4DD7-90E0-72DB11948BB0}" type="presParOf" srcId="{A568D5B5-0274-4E05-9D92-0BB8131EAE77}" destId="{2C8CC6C3-1D7D-4B35-8E22-A97A82E0D5BE}" srcOrd="0" destOrd="0" presId="urn:microsoft.com/office/officeart/2005/8/layout/balance1"/>
    <dgm:cxn modelId="{9DE83D29-3E35-4F0C-91F1-E9A01AFFD2B8}" type="presParOf" srcId="{A568D5B5-0274-4E05-9D92-0BB8131EAE77}" destId="{21748365-335C-4D67-A5B2-C47A70F18412}" srcOrd="1" destOrd="0" presId="urn:microsoft.com/office/officeart/2005/8/layout/balance1"/>
    <dgm:cxn modelId="{06B7D901-FB98-4A75-905B-829C1AB6AD63}" type="presParOf" srcId="{21748365-335C-4D67-A5B2-C47A70F18412}" destId="{CDED57C3-4B67-483E-B270-81A3517D0EE7}" srcOrd="0" destOrd="0" presId="urn:microsoft.com/office/officeart/2005/8/layout/balance1"/>
    <dgm:cxn modelId="{0482692C-D0D0-4ECF-9BD0-DE4884129511}" type="presParOf" srcId="{21748365-335C-4D67-A5B2-C47A70F18412}" destId="{3CD03156-E61A-4A3C-AC92-8B3FB51F8BAF}" srcOrd="1" destOrd="0" presId="urn:microsoft.com/office/officeart/2005/8/layout/balance1"/>
    <dgm:cxn modelId="{6DB60B19-083C-4C05-9460-C48F9354506C}" type="presParOf" srcId="{A568D5B5-0274-4E05-9D92-0BB8131EAE77}" destId="{0BB35FE3-91CF-4C76-B567-F21DF05F887F}" srcOrd="2" destOrd="0" presId="urn:microsoft.com/office/officeart/2005/8/layout/balance1"/>
    <dgm:cxn modelId="{4D826E25-6B97-44EA-9CDC-D62B002839D0}" type="presParOf" srcId="{0BB35FE3-91CF-4C76-B567-F21DF05F887F}" destId="{2CE1E8B1-C0B8-4A4E-B714-7F26C7C4B0CE}" srcOrd="0" destOrd="0" presId="urn:microsoft.com/office/officeart/2005/8/layout/balance1"/>
    <dgm:cxn modelId="{0D070953-A531-4A8F-971A-5932A865E5AE}" type="presParOf" srcId="{0BB35FE3-91CF-4C76-B567-F21DF05F887F}" destId="{EC5F3D0D-0471-4E6F-8AD4-7943317A3D2E}" srcOrd="1" destOrd="0" presId="urn:microsoft.com/office/officeart/2005/8/layout/balance1"/>
    <dgm:cxn modelId="{EB567A5C-E099-4FF7-B71A-9467FE0CDA2C}" type="presParOf" srcId="{0BB35FE3-91CF-4C76-B567-F21DF05F887F}" destId="{77A9915A-67F8-4CC2-96E7-0F4BBA2E3EC0}" srcOrd="2" destOrd="0" presId="urn:microsoft.com/office/officeart/2005/8/layout/balance1"/>
    <dgm:cxn modelId="{85859344-CF2A-497C-B1D2-F6A8C41A9D69}" type="presParOf" srcId="{0BB35FE3-91CF-4C76-B567-F21DF05F887F}" destId="{F4A3B10E-9FA6-456D-BA47-3F04B43FD0A5}" srcOrd="3" destOrd="0" presId="urn:microsoft.com/office/officeart/2005/8/layout/balance1"/>
    <dgm:cxn modelId="{6204E891-29BA-4A47-8C9C-16C45743F31C}" type="presParOf" srcId="{0BB35FE3-91CF-4C76-B567-F21DF05F887F}" destId="{F4190533-C14C-4E0C-BB22-BB05BA3758E9}" srcOrd="4" destOrd="0" presId="urn:microsoft.com/office/officeart/2005/8/layout/balance1"/>
    <dgm:cxn modelId="{60EFC124-6F4E-4A3D-B0C5-E49F6FEE6891}" type="presParOf" srcId="{0BB35FE3-91CF-4C76-B567-F21DF05F887F}" destId="{FB036966-1122-42E9-B7D1-4570FD48B987}" srcOrd="5" destOrd="0" presId="urn:microsoft.com/office/officeart/2005/8/layout/balance1"/>
    <dgm:cxn modelId="{ABFB25F8-C9E5-4E23-A201-A99973AEF9E9}" type="presParOf" srcId="{0BB35FE3-91CF-4C76-B567-F21DF05F887F}" destId="{67B29D63-8783-46AE-9A10-057A9DDC59D1}" srcOrd="6" destOrd="0" presId="urn:microsoft.com/office/officeart/2005/8/layout/balance1"/>
    <dgm:cxn modelId="{1F9ABCB6-EC63-4AAF-8490-9309126C804F}" type="presParOf" srcId="{0BB35FE3-91CF-4C76-B567-F21DF05F887F}" destId="{F722045F-2423-4CDD-887C-2A959B96FF5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20667C28-BAA4-4045-AD97-D5CFCFDCF085}" type="presOf" srcId="{28B5D2C8-AEAA-4CC6-9AB6-98F78DA0A61A}" destId="{9DF50FD2-3CF6-4B13-BB7A-C4293891F633}" srcOrd="0" destOrd="0" presId="urn:microsoft.com/office/officeart/2005/8/layout/vList2"/>
    <dgm:cxn modelId="{E1CD9856-689E-43D3-AE89-FDC8F65EB0B5}" type="presOf" srcId="{76A64EF2-D5CB-4892-831C-091D7F53E9BB}" destId="{C20DA168-F981-4D76-BFE5-815512542E49}" srcOrd="0" destOrd="0" presId="urn:microsoft.com/office/officeart/2005/8/layout/vList2"/>
    <dgm:cxn modelId="{0548E613-8BBC-4A0C-B011-5E9AA2487699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6A32B-AC50-49C8-96F1-B47934DECED6}" type="presOf" srcId="{76A64EF2-D5CB-4892-831C-091D7F53E9BB}" destId="{C20DA168-F981-4D76-BFE5-815512542E49}" srcOrd="0" destOrd="0" presId="urn:microsoft.com/office/officeart/2005/8/layout/vList2"/>
    <dgm:cxn modelId="{C0C25306-3546-43F9-9253-6FC76C9F6894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EA0632D7-2B38-49C6-BFDB-FD33D0F572FC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F70FDB7B-F6AB-4C6E-8526-459242377DF6}" type="presOf" srcId="{76A64EF2-D5CB-4892-831C-091D7F53E9BB}" destId="{C20DA168-F981-4D76-BFE5-815512542E49}" srcOrd="0" destOrd="0" presId="urn:microsoft.com/office/officeart/2005/8/layout/vList2"/>
    <dgm:cxn modelId="{A5AC5E71-80FA-4835-9FFB-08929E9DF2BB}" type="presOf" srcId="{28B5D2C8-AEAA-4CC6-9AB6-98F78DA0A61A}" destId="{9DF50FD2-3CF6-4B13-BB7A-C4293891F633}" srcOrd="0" destOrd="0" presId="urn:microsoft.com/office/officeart/2005/8/layout/vList2"/>
    <dgm:cxn modelId="{979D09AF-BBBA-49D3-9F88-67B3ADB7F317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EFF3C53-F3A1-4AB1-873C-338631A5E8A1}" type="presOf" srcId="{28B5D2C8-AEAA-4CC6-9AB6-98F78DA0A61A}" destId="{9DF50FD2-3CF6-4B13-BB7A-C4293891F633}" srcOrd="0" destOrd="0" presId="urn:microsoft.com/office/officeart/2005/8/layout/vList2"/>
    <dgm:cxn modelId="{2E417E51-F3CE-4AEE-B67F-C563D943E25B}" type="presOf" srcId="{76A64EF2-D5CB-4892-831C-091D7F53E9BB}" destId="{C20DA168-F981-4D76-BFE5-815512542E49}" srcOrd="0" destOrd="0" presId="urn:microsoft.com/office/officeart/2005/8/layout/vList2"/>
    <dgm:cxn modelId="{55F9F62B-64EB-48D3-B971-A15C3D147046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AF592347-BAEC-4729-B153-1338FEAED9A7}" type="presOf" srcId="{76A64EF2-D5CB-4892-831C-091D7F53E9BB}" destId="{C20DA168-F981-4D76-BFE5-815512542E49}" srcOrd="0" destOrd="0" presId="urn:microsoft.com/office/officeart/2005/8/layout/vList2"/>
    <dgm:cxn modelId="{44580EF5-3A7A-4CB7-BDE1-99E03583CC87}" type="presOf" srcId="{28B5D2C8-AEAA-4CC6-9AB6-98F78DA0A61A}" destId="{9DF50FD2-3CF6-4B13-BB7A-C4293891F633}" srcOrd="0" destOrd="0" presId="urn:microsoft.com/office/officeart/2005/8/layout/vList2"/>
    <dgm:cxn modelId="{83F748D6-CCA6-4381-855B-5A10925BAECC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D60213-AEAC-48D9-BCC9-DAAD64F0CC31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A77EF702-068A-4A62-A7D7-71068398D3D9}" type="presOf" srcId="{76A64EF2-D5CB-4892-831C-091D7F53E9BB}" destId="{C20DA168-F981-4D76-BFE5-815512542E49}" srcOrd="0" destOrd="0" presId="urn:microsoft.com/office/officeart/2005/8/layout/vList2"/>
    <dgm:cxn modelId="{50F5C696-5C10-42FA-AAAF-4C2A879CF9A3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783310D6-4362-4902-A2FB-DF4B31500755}" type="presOf" srcId="{76A64EF2-D5CB-4892-831C-091D7F53E9BB}" destId="{C20DA168-F981-4D76-BFE5-815512542E49}" srcOrd="0" destOrd="0" presId="urn:microsoft.com/office/officeart/2005/8/layout/vList2"/>
    <dgm:cxn modelId="{62CCADBB-C380-4560-B409-A8A6DF5D4950}" type="presOf" srcId="{28B5D2C8-AEAA-4CC6-9AB6-98F78DA0A61A}" destId="{9DF50FD2-3CF6-4B13-BB7A-C4293891F633}" srcOrd="0" destOrd="0" presId="urn:microsoft.com/office/officeart/2005/8/layout/vList2"/>
    <dgm:cxn modelId="{45A65959-9030-449F-9287-462DD3FFB182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6A336-36FA-4A40-99A1-1FACC30E5C63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93E3B4ED-4C30-41B5-8AD9-C9EE29F6C1D6}" type="presOf" srcId="{76A64EF2-D5CB-4892-831C-091D7F53E9BB}" destId="{C20DA168-F981-4D76-BFE5-815512542E49}" srcOrd="0" destOrd="0" presId="urn:microsoft.com/office/officeart/2005/8/layout/vList2"/>
    <dgm:cxn modelId="{70AB2361-FF16-4F5E-BF10-60AC38F2B17C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46B57141-FDBD-4821-A937-ECEDD474D828}" type="presOf" srcId="{28B5D2C8-AEAA-4CC6-9AB6-98F78DA0A61A}" destId="{9DF50FD2-3CF6-4B13-BB7A-C4293891F633}" srcOrd="0" destOrd="0" presId="urn:microsoft.com/office/officeart/2005/8/layout/vList2"/>
    <dgm:cxn modelId="{F03E8624-0E30-4EDE-9C2C-9DD5B6EC1DDF}" type="presOf" srcId="{76A64EF2-D5CB-4892-831C-091D7F53E9BB}" destId="{C20DA168-F981-4D76-BFE5-815512542E49}" srcOrd="0" destOrd="0" presId="urn:microsoft.com/office/officeart/2005/8/layout/vList2"/>
    <dgm:cxn modelId="{7BCBFAB8-518E-49FF-AFA4-BD145E337413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FA86B-5789-4C84-8415-70214A0AAC78}" type="presOf" srcId="{28B5D2C8-AEAA-4CC6-9AB6-98F78DA0A61A}" destId="{9DF50FD2-3CF6-4B13-BB7A-C4293891F633}" srcOrd="0" destOrd="0" presId="urn:microsoft.com/office/officeart/2005/8/layout/vList2"/>
    <dgm:cxn modelId="{F091CFA9-73FC-4005-A5F6-B2B0E3EBEF80}" type="presOf" srcId="{76A64EF2-D5CB-4892-831C-091D7F53E9BB}" destId="{C20DA168-F981-4D76-BFE5-815512542E49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6C765FC5-01BD-422A-8074-B1AF1166934F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The Stoic Perspective</a:t>
          </a:r>
          <a:endParaRPr lang="en-US" sz="2400" dirty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170" custLinFactNeighborY="-1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9CEEC4-68BA-4452-9FB0-FCEDBA75BFA5}" type="presOf" srcId="{76A64EF2-D5CB-4892-831C-091D7F53E9BB}" destId="{C20DA168-F981-4D76-BFE5-815512542E49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22674FDB-C19D-4D42-B946-012764637B43}" type="presOf" srcId="{28B5D2C8-AEAA-4CC6-9AB6-98F78DA0A61A}" destId="{9DF50FD2-3CF6-4B13-BB7A-C4293891F633}" srcOrd="0" destOrd="0" presId="urn:microsoft.com/office/officeart/2005/8/layout/vList2"/>
    <dgm:cxn modelId="{7A4AF16C-E084-4797-81F2-BB1D92DCC841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/>
            <a:t>The experiments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059B5-140C-4513-938F-5D6A040A763D}" type="presOf" srcId="{76A64EF2-D5CB-4892-831C-091D7F53E9BB}" destId="{C20DA168-F981-4D76-BFE5-815512542E49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F53C450-1A47-41B4-8EB9-03481D9181F6}" type="presOf" srcId="{28B5D2C8-AEAA-4CC6-9AB6-98F78DA0A61A}" destId="{9DF50FD2-3CF6-4B13-BB7A-C4293891F633}" srcOrd="0" destOrd="0" presId="urn:microsoft.com/office/officeart/2005/8/layout/vList2"/>
    <dgm:cxn modelId="{DBA97FB1-C69F-42E3-9DDC-476855FADF8A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/>
            <a:t>The experiments: Treatment </a:t>
          </a:r>
          <a:r>
            <a:rPr lang="en-US" sz="2400" dirty="0" smtClean="0"/>
            <a:t>A  “Blood Diamond”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1DFE4-E3A1-4597-87B1-96D1486C4F39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D3A615B6-61B6-4E34-9C99-D5B5599C68BE}" type="presOf" srcId="{76A64EF2-D5CB-4892-831C-091D7F53E9BB}" destId="{C20DA168-F981-4D76-BFE5-815512542E49}" srcOrd="0" destOrd="0" presId="urn:microsoft.com/office/officeart/2005/8/layout/vList2"/>
    <dgm:cxn modelId="{977CAC22-F741-4BF3-ABBE-7F5C8BCD6D98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19" qsCatId="simple" csTypeId="urn:microsoft.com/office/officeart/2005/8/colors/accent1_2#19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/>
            <a:t>The experiments: Treatment </a:t>
          </a:r>
          <a:r>
            <a:rPr lang="en-US" sz="2400" dirty="0" smtClean="0"/>
            <a:t>B “Certified Diamond”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92A1DD17-5A43-4B58-8AEC-03EA08071C6E}" type="presOf" srcId="{76A64EF2-D5CB-4892-831C-091D7F53E9BB}" destId="{C20DA168-F981-4D76-BFE5-815512542E49}" srcOrd="0" destOrd="0" presId="urn:microsoft.com/office/officeart/2005/8/layout/vList2"/>
    <dgm:cxn modelId="{EB70D239-0454-40E6-BCF8-299C4C008283}" type="presOf" srcId="{28B5D2C8-AEAA-4CC6-9AB6-98F78DA0A61A}" destId="{9DF50FD2-3CF6-4B13-BB7A-C4293891F633}" srcOrd="0" destOrd="0" presId="urn:microsoft.com/office/officeart/2005/8/layout/vList2"/>
    <dgm:cxn modelId="{D2540C18-D108-4795-A50C-AE334210122C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Hypotheses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Y="-21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74E1D-14F4-4D08-8FD3-0344D50B6992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92C66AA-EA35-45A1-8EA6-BCEC41D9EA5B}" type="presOf" srcId="{76A64EF2-D5CB-4892-831C-091D7F53E9BB}" destId="{C20DA168-F981-4D76-BFE5-815512542E49}" srcOrd="0" destOrd="0" presId="urn:microsoft.com/office/officeart/2005/8/layout/vList2"/>
    <dgm:cxn modelId="{2F454B7F-A964-4A59-991C-7B1BE0D91947}" type="presParOf" srcId="{C20DA168-F981-4D76-BFE5-815512542E49}" destId="{9DF50FD2-3CF6-4B13-BB7A-C4293891F633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Hypotheses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Y="-21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66569922-105E-4F87-990D-54B9DE34C045}" type="presOf" srcId="{28B5D2C8-AEAA-4CC6-9AB6-98F78DA0A61A}" destId="{9DF50FD2-3CF6-4B13-BB7A-C4293891F633}" srcOrd="0" destOrd="0" presId="urn:microsoft.com/office/officeart/2005/8/layout/vList2"/>
    <dgm:cxn modelId="{BC6188C0-1B74-4CBD-A6A6-409734C2EE1C}" type="presOf" srcId="{76A64EF2-D5CB-4892-831C-091D7F53E9BB}" destId="{C20DA168-F981-4D76-BFE5-815512542E49}" srcOrd="0" destOrd="0" presId="urn:microsoft.com/office/officeart/2005/8/layout/vList2"/>
    <dgm:cxn modelId="{239D35E2-867A-474F-BABF-2160970D7049}" type="presParOf" srcId="{C20DA168-F981-4D76-BFE5-815512542E49}" destId="{9DF50FD2-3CF6-4B13-BB7A-C4293891F633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en-US"/>
        </a:p>
      </dgm:t>
    </dgm:pt>
    <dgm:pt modelId="{8F1D7CBD-40F5-4943-B198-0D9544AEB68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Results</a:t>
          </a:r>
        </a:p>
      </dgm:t>
    </dgm:pt>
    <dgm:pt modelId="{B5271965-9B59-4058-8261-78860E330F58}" type="parTrans" cxnId="{91FE0CFF-D558-480D-802E-568BE6EFC4B7}">
      <dgm:prSet/>
      <dgm:spPr/>
      <dgm:t>
        <a:bodyPr/>
        <a:lstStyle/>
        <a:p>
          <a:endParaRPr lang="en-US"/>
        </a:p>
      </dgm:t>
    </dgm:pt>
    <dgm:pt modelId="{2CB85508-E2B3-4F20-919D-F66AB8737944}" type="sibTrans" cxnId="{91FE0CFF-D558-480D-802E-568BE6EFC4B7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3BBF1-DAD9-4FA0-B15A-7A8E47E6B34C}" type="pres">
      <dgm:prSet presAssocID="{8F1D7CBD-40F5-4943-B198-0D9544AEB689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5DC59-1397-4801-AAB0-A8ADF6D38EBD}" type="presOf" srcId="{8F1D7CBD-40F5-4943-B198-0D9544AEB689}" destId="{3F13BBF1-DAD9-4FA0-B15A-7A8E47E6B34C}" srcOrd="0" destOrd="0" presId="urn:microsoft.com/office/officeart/2005/8/layout/vList2"/>
    <dgm:cxn modelId="{91FE0CFF-D558-480D-802E-568BE6EFC4B7}" srcId="{76A64EF2-D5CB-4892-831C-091D7F53E9BB}" destId="{8F1D7CBD-40F5-4943-B198-0D9544AEB689}" srcOrd="0" destOrd="0" parTransId="{B5271965-9B59-4058-8261-78860E330F58}" sibTransId="{2CB85508-E2B3-4F20-919D-F66AB8737944}"/>
    <dgm:cxn modelId="{BD8A3B5F-B33C-49A1-9EDA-3688DB16C262}" type="presOf" srcId="{76A64EF2-D5CB-4892-831C-091D7F53E9BB}" destId="{C20DA168-F981-4D76-BFE5-815512542E49}" srcOrd="0" destOrd="0" presId="urn:microsoft.com/office/officeart/2005/8/layout/vList2"/>
    <dgm:cxn modelId="{BFC08051-5DF5-46B9-A232-DC5DAB9EF1B3}" type="presParOf" srcId="{C20DA168-F981-4D76-BFE5-815512542E49}" destId="{3F13BBF1-DAD9-4FA0-B15A-7A8E47E6B34C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/>
            <a:t>Results/ Emotional Responses to Blood Diamonds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D3D5FCEB-BB5E-42DA-823C-145A928ECC68}" type="presOf" srcId="{76A64EF2-D5CB-4892-831C-091D7F53E9BB}" destId="{C20DA168-F981-4D76-BFE5-815512542E49}" srcOrd="0" destOrd="0" presId="urn:microsoft.com/office/officeart/2005/8/layout/vList2"/>
    <dgm:cxn modelId="{14D18C15-6D87-4938-B4D3-AF247A162FAC}" type="presOf" srcId="{28B5D2C8-AEAA-4CC6-9AB6-98F78DA0A61A}" destId="{9DF50FD2-3CF6-4B13-BB7A-C4293891F633}" srcOrd="0" destOrd="0" presId="urn:microsoft.com/office/officeart/2005/8/layout/vList2"/>
    <dgm:cxn modelId="{3960C0E9-AC21-4838-BDEB-CF25FB0287B7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400" dirty="0" smtClean="0"/>
            <a:t>Results/ Emotional Differences Between Groups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EDFC4-D682-4F66-833C-6B40D54F3BC1}" type="presOf" srcId="{76A64EF2-D5CB-4892-831C-091D7F53E9BB}" destId="{C20DA168-F981-4D76-BFE5-815512542E49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19DB9E1-ED6D-4E5C-9E26-33024412E3CC}" type="presOf" srcId="{28B5D2C8-AEAA-4CC6-9AB6-98F78DA0A61A}" destId="{9DF50FD2-3CF6-4B13-BB7A-C4293891F633}" srcOrd="0" destOrd="0" presId="urn:microsoft.com/office/officeart/2005/8/layout/vList2"/>
    <dgm:cxn modelId="{0FEF587B-85D2-4394-B590-5E951881B139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</dgm:spPr>
      <dgm:t>
        <a:bodyPr/>
        <a:lstStyle/>
        <a:p>
          <a:pPr algn="l"/>
          <a:r>
            <a:rPr lang="en-US" sz="2400" dirty="0" smtClean="0"/>
            <a:t>Matrix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3FD58F85-ACCC-47F9-A322-2F81BC4AB5B3}" type="presOf" srcId="{76A64EF2-D5CB-4892-831C-091D7F53E9BB}" destId="{C20DA168-F981-4D76-BFE5-815512542E49}" srcOrd="0" destOrd="0" presId="urn:microsoft.com/office/officeart/2005/8/layout/vList2"/>
    <dgm:cxn modelId="{9ACF4231-A901-48FB-8668-3DABC98D8C93}" type="presOf" srcId="{28B5D2C8-AEAA-4CC6-9AB6-98F78DA0A61A}" destId="{9DF50FD2-3CF6-4B13-BB7A-C4293891F633}" srcOrd="0" destOrd="0" presId="urn:microsoft.com/office/officeart/2005/8/layout/vList2"/>
    <dgm:cxn modelId="{A7C7F215-31B8-4792-ADE5-C18AF30B9395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/>
            <a:t>Results/ Payoff Matrix Results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C15AE36D-5232-4E63-9DBF-D81358987F83}" type="presOf" srcId="{28B5D2C8-AEAA-4CC6-9AB6-98F78DA0A61A}" destId="{9DF50FD2-3CF6-4B13-BB7A-C4293891F633}" srcOrd="0" destOrd="0" presId="urn:microsoft.com/office/officeart/2005/8/layout/vList2"/>
    <dgm:cxn modelId="{527EA1C4-19E5-4469-8A23-1E3C1534C89F}" type="presOf" srcId="{76A64EF2-D5CB-4892-831C-091D7F53E9BB}" destId="{C20DA168-F981-4D76-BFE5-815512542E49}" srcOrd="0" destOrd="0" presId="urn:microsoft.com/office/officeart/2005/8/layout/vList2"/>
    <dgm:cxn modelId="{2ECF07DC-9D66-4976-86C0-A03BA3C78179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The Stoic Perspective</a:t>
          </a:r>
          <a:endParaRPr lang="en-US" sz="2400" dirty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170" custLinFactNeighborY="-1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7D421E-12AF-4192-800A-3FB831745251}" type="presOf" srcId="{28B5D2C8-AEAA-4CC6-9AB6-98F78DA0A61A}" destId="{9DF50FD2-3CF6-4B13-BB7A-C4293891F633}" srcOrd="0" destOrd="0" presId="urn:microsoft.com/office/officeart/2005/8/layout/vList2"/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49846A9-7BEE-4089-989B-459661F4A6D1}" type="presOf" srcId="{76A64EF2-D5CB-4892-831C-091D7F53E9BB}" destId="{C20DA168-F981-4D76-BFE5-815512542E49}" srcOrd="0" destOrd="0" presId="urn:microsoft.com/office/officeart/2005/8/layout/vList2"/>
    <dgm:cxn modelId="{D3ACB9EB-05DF-41F1-A8ED-AEF2C1639329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/>
            <a:t>Results/ Preference Curves for “Blood Diamonds”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74AF96D2-6DDB-4A2E-8F1A-E3B944EE23F8}" type="presOf" srcId="{28B5D2C8-AEAA-4CC6-9AB6-98F78DA0A61A}" destId="{9DF50FD2-3CF6-4B13-BB7A-C4293891F633}" srcOrd="0" destOrd="0" presId="urn:microsoft.com/office/officeart/2005/8/layout/vList2"/>
    <dgm:cxn modelId="{18C50460-10FC-45C9-9AFF-C7EFD81A66FC}" type="presOf" srcId="{76A64EF2-D5CB-4892-831C-091D7F53E9BB}" destId="{C20DA168-F981-4D76-BFE5-815512542E49}" srcOrd="0" destOrd="0" presId="urn:microsoft.com/office/officeart/2005/8/layout/vList2"/>
    <dgm:cxn modelId="{C50E5F57-9577-42BE-8DE8-B0E81C637C99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 smtClean="0"/>
            <a:t>Results/ Preference Curves for “Certified Diamonds”</a:t>
          </a:r>
          <a:endParaRPr lang="en-US" sz="2400" dirty="0" smtClean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DAD32FD-D3CB-4209-A8ED-4D746826BC4E}" type="presOf" srcId="{28B5D2C8-AEAA-4CC6-9AB6-98F78DA0A61A}" destId="{9DF50FD2-3CF6-4B13-BB7A-C4293891F633}" srcOrd="0" destOrd="0" presId="urn:microsoft.com/office/officeart/2005/8/layout/vList2"/>
    <dgm:cxn modelId="{30E851C0-1EE4-4ADF-8F83-ADC2CD564D98}" type="presOf" srcId="{76A64EF2-D5CB-4892-831C-091D7F53E9BB}" destId="{C20DA168-F981-4D76-BFE5-815512542E49}" srcOrd="0" destOrd="0" presId="urn:microsoft.com/office/officeart/2005/8/layout/vList2"/>
    <dgm:cxn modelId="{ECB75D3E-4611-431F-8414-0A0AF014D5D1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/>
            <a:t>Discussion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D30074BE-B1F8-456A-B9EE-3AECAF7E3BCB}" type="presOf" srcId="{28B5D2C8-AEAA-4CC6-9AB6-98F78DA0A61A}" destId="{9DF50FD2-3CF6-4B13-BB7A-C4293891F633}" srcOrd="0" destOrd="0" presId="urn:microsoft.com/office/officeart/2005/8/layout/vList2"/>
    <dgm:cxn modelId="{CA92D940-3957-4E60-9505-B1DEF115DACB}" type="presOf" srcId="{76A64EF2-D5CB-4892-831C-091D7F53E9BB}" destId="{C20DA168-F981-4D76-BFE5-815512542E49}" srcOrd="0" destOrd="0" presId="urn:microsoft.com/office/officeart/2005/8/layout/vList2"/>
    <dgm:cxn modelId="{FA6EECAF-D2DD-4433-9E35-1E1DFE683E12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4" qsCatId="simple" csTypeId="urn:microsoft.com/office/officeart/2005/8/colors/accent1_2#3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/>
            <a:t>Discussion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50076B31-3F57-4B6B-B7CD-7EDADC885651}" type="presOf" srcId="{76A64EF2-D5CB-4892-831C-091D7F53E9BB}" destId="{C20DA168-F981-4D76-BFE5-815512542E49}" srcOrd="0" destOrd="0" presId="urn:microsoft.com/office/officeart/2005/8/layout/vList2"/>
    <dgm:cxn modelId="{AC38002C-D8A4-4818-B851-1E16E6A28680}" type="presOf" srcId="{28B5D2C8-AEAA-4CC6-9AB6-98F78DA0A61A}" destId="{9DF50FD2-3CF6-4B13-BB7A-C4293891F633}" srcOrd="0" destOrd="0" presId="urn:microsoft.com/office/officeart/2005/8/layout/vList2"/>
    <dgm:cxn modelId="{F50D1ACF-95E8-495E-9C89-A293D30EBE44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  <a:endParaRPr lang="en-US" sz="2400" dirty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170" custLinFactNeighborY="-14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B8B38C14-ACAA-4891-97DE-A90E70FE88B9}" type="presOf" srcId="{28B5D2C8-AEAA-4CC6-9AB6-98F78DA0A61A}" destId="{9DF50FD2-3CF6-4B13-BB7A-C4293891F633}" srcOrd="0" destOrd="0" presId="urn:microsoft.com/office/officeart/2005/8/layout/vList2"/>
    <dgm:cxn modelId="{59E38B6E-85C0-4932-90D6-AFF91C500A15}" type="presOf" srcId="{76A64EF2-D5CB-4892-831C-091D7F53E9BB}" destId="{C20DA168-F981-4D76-BFE5-815512542E49}" srcOrd="0" destOrd="0" presId="urn:microsoft.com/office/officeart/2005/8/layout/vList2"/>
    <dgm:cxn modelId="{B326F927-E3C5-4BC6-A409-D78B7F045434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/>
            <a:t>The experiment</a:t>
          </a:r>
          <a:endParaRPr lang="en-US" sz="2400" dirty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859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6F3952A4-7BEC-493B-B8DF-12F5D7559069}" type="presOf" srcId="{28B5D2C8-AEAA-4CC6-9AB6-98F78DA0A61A}" destId="{9DF50FD2-3CF6-4B13-BB7A-C4293891F633}" srcOrd="0" destOrd="0" presId="urn:microsoft.com/office/officeart/2005/8/layout/vList2"/>
    <dgm:cxn modelId="{A5E84676-2F68-4759-9EAA-9A166D709F96}" type="presOf" srcId="{76A64EF2-D5CB-4892-831C-091D7F53E9BB}" destId="{C20DA168-F981-4D76-BFE5-815512542E49}" srcOrd="0" destOrd="0" presId="urn:microsoft.com/office/officeart/2005/8/layout/vList2"/>
    <dgm:cxn modelId="{9D286350-ED40-4B3E-AD9B-36EBAF9588C8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dirty="0" smtClean="0"/>
            <a:t>Hypotheses</a:t>
          </a:r>
          <a:endParaRPr lang="en-US" sz="2400" dirty="0"/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39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B67E5226-38B4-44B8-946F-E664D812B394}" type="presOf" srcId="{28B5D2C8-AEAA-4CC6-9AB6-98F78DA0A61A}" destId="{9DF50FD2-3CF6-4B13-BB7A-C4293891F633}" srcOrd="0" destOrd="0" presId="urn:microsoft.com/office/officeart/2005/8/layout/vList2"/>
    <dgm:cxn modelId="{DB2286F4-B909-4DF6-A512-4929D42A08E6}" type="presOf" srcId="{76A64EF2-D5CB-4892-831C-091D7F53E9BB}" destId="{C20DA168-F981-4D76-BFE5-815512542E49}" srcOrd="0" destOrd="0" presId="urn:microsoft.com/office/officeart/2005/8/layout/vList2"/>
    <dgm:cxn modelId="{5719DFE4-A34B-4A39-AE23-750A23B83962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0D2980CA-0401-4DA9-98B7-C24F26B4F775}" type="presOf" srcId="{28B5D2C8-AEAA-4CC6-9AB6-98F78DA0A61A}" destId="{9DF50FD2-3CF6-4B13-BB7A-C4293891F633}" srcOrd="0" destOrd="0" presId="urn:microsoft.com/office/officeart/2005/8/layout/vList2"/>
    <dgm:cxn modelId="{2877046D-A559-4FC3-A47C-39A20668FBE6}" type="presOf" srcId="{76A64EF2-D5CB-4892-831C-091D7F53E9BB}" destId="{C20DA168-F981-4D76-BFE5-815512542E49}" srcOrd="0" destOrd="0" presId="urn:microsoft.com/office/officeart/2005/8/layout/vList2"/>
    <dgm:cxn modelId="{8795C0C8-587E-461D-B665-0C0042650530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FBA980FD-BC3F-4ADC-A94B-2C17283575ED}" type="presOf" srcId="{28B5D2C8-AEAA-4CC6-9AB6-98F78DA0A61A}" destId="{9DF50FD2-3CF6-4B13-BB7A-C4293891F633}" srcOrd="0" destOrd="0" presId="urn:microsoft.com/office/officeart/2005/8/layout/vList2"/>
    <dgm:cxn modelId="{961612F9-AB48-4D69-9150-4249C13B7AE1}" type="presOf" srcId="{76A64EF2-D5CB-4892-831C-091D7F53E9BB}" destId="{C20DA168-F981-4D76-BFE5-815512542E49}" srcOrd="0" destOrd="0" presId="urn:microsoft.com/office/officeart/2005/8/layout/vList2"/>
    <dgm:cxn modelId="{4F6A4EF4-EE7E-4C51-A834-615E58C79663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A64EF2-D5CB-4892-831C-091D7F53E9BB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28B5D2C8-AEAA-4CC6-9AB6-98F78DA0A61A}">
      <dgm:prSet phldrT="[Text]" custT="1"/>
      <dgm:spPr/>
      <dgm:t>
        <a:bodyPr/>
        <a:lstStyle/>
        <a:p>
          <a:r>
            <a:rPr lang="en-US" sz="2400" dirty="0" smtClean="0"/>
            <a:t>Measuring emotions</a:t>
          </a:r>
        </a:p>
      </dgm:t>
    </dgm:pt>
    <dgm:pt modelId="{CA60E282-63C4-4154-BBD6-87113EE762CF}" type="parTrans" cxnId="{E43B9E35-4103-4BC4-A1EB-B60FD4F49356}">
      <dgm:prSet/>
      <dgm:spPr/>
      <dgm:t>
        <a:bodyPr/>
        <a:lstStyle/>
        <a:p>
          <a:endParaRPr lang="en-US"/>
        </a:p>
      </dgm:t>
    </dgm:pt>
    <dgm:pt modelId="{E84D56A0-696E-4F83-8A32-D46E7577D1AB}" type="sibTrans" cxnId="{E43B9E35-4103-4BC4-A1EB-B60FD4F49356}">
      <dgm:prSet/>
      <dgm:spPr/>
      <dgm:t>
        <a:bodyPr/>
        <a:lstStyle/>
        <a:p>
          <a:endParaRPr lang="en-US"/>
        </a:p>
      </dgm:t>
    </dgm:pt>
    <dgm:pt modelId="{C20DA168-F981-4D76-BFE5-815512542E49}" type="pres">
      <dgm:prSet presAssocID="{76A64EF2-D5CB-4892-831C-091D7F53E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50FD2-3CF6-4B13-BB7A-C4293891F633}" type="pres">
      <dgm:prSet presAssocID="{28B5D2C8-AEAA-4CC6-9AB6-98F78DA0A61A}" presName="parentText" presStyleLbl="node1" presStyleIdx="0" presStyleCnt="1" custScaleY="54852" custLinFactNeighborX="-990" custLinFactNeighborY="-97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B9E35-4103-4BC4-A1EB-B60FD4F49356}" srcId="{76A64EF2-D5CB-4892-831C-091D7F53E9BB}" destId="{28B5D2C8-AEAA-4CC6-9AB6-98F78DA0A61A}" srcOrd="0" destOrd="0" parTransId="{CA60E282-63C4-4154-BBD6-87113EE762CF}" sibTransId="{E84D56A0-696E-4F83-8A32-D46E7577D1AB}"/>
    <dgm:cxn modelId="{4896C346-110D-4AE2-B3E8-88D8FE73EF8B}" type="presOf" srcId="{28B5D2C8-AEAA-4CC6-9AB6-98F78DA0A61A}" destId="{9DF50FD2-3CF6-4B13-BB7A-C4293891F633}" srcOrd="0" destOrd="0" presId="urn:microsoft.com/office/officeart/2005/8/layout/vList2"/>
    <dgm:cxn modelId="{373F1626-4A57-4634-B318-3F84B3D569EC}" type="presOf" srcId="{76A64EF2-D5CB-4892-831C-091D7F53E9BB}" destId="{C20DA168-F981-4D76-BFE5-815512542E49}" srcOrd="0" destOrd="0" presId="urn:microsoft.com/office/officeart/2005/8/layout/vList2"/>
    <dgm:cxn modelId="{BBDFC5D9-6684-40B0-9791-C5C1595AF567}" type="presParOf" srcId="{C20DA168-F981-4D76-BFE5-815512542E49}" destId="{9DF50FD2-3CF6-4B13-BB7A-C4293891F6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57C3-4B67-483E-B270-81A3517D0EE7}">
      <dsp:nvSpPr>
        <dsp:cNvPr id="0" name=""/>
        <dsp:cNvSpPr/>
      </dsp:nvSpPr>
      <dsp:spPr>
        <a:xfrm>
          <a:off x="1196542" y="0"/>
          <a:ext cx="1075510" cy="597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Stoic</a:t>
          </a:r>
        </a:p>
      </dsp:txBody>
      <dsp:txXfrm>
        <a:off x="1214042" y="17500"/>
        <a:ext cx="1040510" cy="562506"/>
      </dsp:txXfrm>
    </dsp:sp>
    <dsp:sp modelId="{3CD03156-E61A-4A3C-AC92-8B3FB51F8BAF}">
      <dsp:nvSpPr>
        <dsp:cNvPr id="0" name=""/>
        <dsp:cNvSpPr/>
      </dsp:nvSpPr>
      <dsp:spPr>
        <a:xfrm>
          <a:off x="2750058" y="0"/>
          <a:ext cx="1075510" cy="59750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Emotional</a:t>
          </a:r>
          <a:endParaRPr lang="en-US" sz="1500" kern="1200" dirty="0"/>
        </a:p>
      </dsp:txBody>
      <dsp:txXfrm>
        <a:off x="2767558" y="17500"/>
        <a:ext cx="1040510" cy="562506"/>
      </dsp:txXfrm>
    </dsp:sp>
    <dsp:sp modelId="{EC5F3D0D-0471-4E6F-8AD4-7943317A3D2E}">
      <dsp:nvSpPr>
        <dsp:cNvPr id="0" name=""/>
        <dsp:cNvSpPr/>
      </dsp:nvSpPr>
      <dsp:spPr>
        <a:xfrm>
          <a:off x="2286991" y="2539400"/>
          <a:ext cx="448129" cy="44812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9915A-67F8-4CC2-96E7-0F4BBA2E3EC0}">
      <dsp:nvSpPr>
        <dsp:cNvPr id="0" name=""/>
        <dsp:cNvSpPr/>
      </dsp:nvSpPr>
      <dsp:spPr>
        <a:xfrm rot="240000">
          <a:off x="1166256" y="2347372"/>
          <a:ext cx="2689598" cy="1880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3B10E-9FA6-456D-BA47-3F04B43FD0A5}">
      <dsp:nvSpPr>
        <dsp:cNvPr id="0" name=""/>
        <dsp:cNvSpPr/>
      </dsp:nvSpPr>
      <dsp:spPr>
        <a:xfrm rot="240000">
          <a:off x="2781126" y="1877138"/>
          <a:ext cx="1073124" cy="49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Surprise</a:t>
          </a:r>
          <a:endParaRPr lang="en-US" sz="1700" kern="1200" dirty="0"/>
        </a:p>
      </dsp:txBody>
      <dsp:txXfrm>
        <a:off x="2805532" y="1901544"/>
        <a:ext cx="1024312" cy="451154"/>
      </dsp:txXfrm>
    </dsp:sp>
    <dsp:sp modelId="{F4190533-C14C-4E0C-BB22-BB05BA3758E9}">
      <dsp:nvSpPr>
        <dsp:cNvPr id="0" name=""/>
        <dsp:cNvSpPr/>
      </dsp:nvSpPr>
      <dsp:spPr>
        <a:xfrm rot="240000">
          <a:off x="2819964" y="1339382"/>
          <a:ext cx="1073124" cy="49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Fear</a:t>
          </a:r>
          <a:endParaRPr lang="en-US" sz="1700" kern="1200" dirty="0"/>
        </a:p>
      </dsp:txBody>
      <dsp:txXfrm>
        <a:off x="2844370" y="1363788"/>
        <a:ext cx="1024312" cy="451154"/>
      </dsp:txXfrm>
    </dsp:sp>
    <dsp:sp modelId="{FB036966-1122-42E9-B7D1-4570FD48B987}">
      <dsp:nvSpPr>
        <dsp:cNvPr id="0" name=""/>
        <dsp:cNvSpPr/>
      </dsp:nvSpPr>
      <dsp:spPr>
        <a:xfrm rot="240000">
          <a:off x="2858802" y="813577"/>
          <a:ext cx="1073124" cy="49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Anger</a:t>
          </a:r>
          <a:endParaRPr lang="en-US" sz="1700" kern="1200" dirty="0"/>
        </a:p>
      </dsp:txBody>
      <dsp:txXfrm>
        <a:off x="2883208" y="837983"/>
        <a:ext cx="1024312" cy="451154"/>
      </dsp:txXfrm>
    </dsp:sp>
    <dsp:sp modelId="{67B29D63-8783-46AE-9A10-057A9DDC59D1}">
      <dsp:nvSpPr>
        <dsp:cNvPr id="0" name=""/>
        <dsp:cNvSpPr/>
      </dsp:nvSpPr>
      <dsp:spPr>
        <a:xfrm rot="240000">
          <a:off x="1242549" y="1769587"/>
          <a:ext cx="1073124" cy="49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Reason</a:t>
          </a:r>
          <a:endParaRPr lang="en-US" sz="1700" kern="1200" dirty="0"/>
        </a:p>
      </dsp:txBody>
      <dsp:txXfrm>
        <a:off x="1266955" y="1793993"/>
        <a:ext cx="1024312" cy="451154"/>
      </dsp:txXfrm>
    </dsp:sp>
    <dsp:sp modelId="{F722045F-2423-4CDD-887C-2A959B96FF58}">
      <dsp:nvSpPr>
        <dsp:cNvPr id="0" name=""/>
        <dsp:cNvSpPr/>
      </dsp:nvSpPr>
      <dsp:spPr>
        <a:xfrm rot="240000">
          <a:off x="1281386" y="1231831"/>
          <a:ext cx="1073124" cy="499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Logic</a:t>
          </a:r>
          <a:endParaRPr lang="en-US" sz="1700" kern="1200" dirty="0"/>
        </a:p>
      </dsp:txBody>
      <dsp:txXfrm>
        <a:off x="1305792" y="1256237"/>
        <a:ext cx="1024312" cy="451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152402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Stoic Perspective</a:t>
          </a:r>
          <a:endParaRPr lang="en-US" sz="2400" kern="1200" dirty="0"/>
        </a:p>
      </dsp:txBody>
      <dsp:txXfrm>
        <a:off x="33600" y="186002"/>
        <a:ext cx="7629000" cy="6210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experiments</a:t>
          </a:r>
        </a:p>
      </dsp:txBody>
      <dsp:txXfrm>
        <a:off x="33600" y="33600"/>
        <a:ext cx="7629000" cy="62109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experiments: Treatment </a:t>
          </a:r>
          <a:r>
            <a:rPr lang="en-US" sz="2400" kern="1200" dirty="0" smtClean="0"/>
            <a:t>A  “Blood Diamond”</a:t>
          </a:r>
          <a:endParaRPr lang="en-US" sz="2400" kern="1200" dirty="0" smtClean="0"/>
        </a:p>
      </dsp:txBody>
      <dsp:txXfrm>
        <a:off x="33600" y="33600"/>
        <a:ext cx="7629000" cy="62109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848600" cy="688296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experiments: Treatment </a:t>
          </a:r>
          <a:r>
            <a:rPr lang="en-US" sz="2400" kern="1200" dirty="0" smtClean="0"/>
            <a:t>B “Certified Diamond”</a:t>
          </a:r>
          <a:endParaRPr lang="en-US" sz="2400" kern="1200" dirty="0" smtClean="0"/>
        </a:p>
      </dsp:txBody>
      <dsp:txXfrm>
        <a:off x="33600" y="33600"/>
        <a:ext cx="7781400" cy="62109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6"/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Hypotheses</a:t>
          </a:r>
        </a:p>
      </dsp:txBody>
      <dsp:txXfrm>
        <a:off x="33600" y="33600"/>
        <a:ext cx="7629000" cy="62109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6"/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Hypotheses</a:t>
          </a:r>
        </a:p>
      </dsp:txBody>
      <dsp:txXfrm>
        <a:off x="33600" y="33600"/>
        <a:ext cx="7629000" cy="62109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3BBF1-DAD9-4FA0-B15A-7A8E47E6B34C}">
      <dsp:nvSpPr>
        <dsp:cNvPr id="0" name=""/>
        <dsp:cNvSpPr/>
      </dsp:nvSpPr>
      <dsp:spPr>
        <a:xfrm>
          <a:off x="0" y="0"/>
          <a:ext cx="7696200" cy="754719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Results</a:t>
          </a:r>
        </a:p>
      </dsp:txBody>
      <dsp:txXfrm>
        <a:off x="36842" y="36842"/>
        <a:ext cx="7622516" cy="68103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Results/ Emotional Responses to Blood Diamonds</a:t>
          </a:r>
          <a:endParaRPr lang="en-US" sz="2400" kern="1200" dirty="0" smtClean="0"/>
        </a:p>
      </dsp:txBody>
      <dsp:txXfrm>
        <a:off x="33600" y="33600"/>
        <a:ext cx="7629000" cy="6210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Results/ Emotional Differences Between Groups</a:t>
          </a:r>
          <a:endParaRPr lang="en-US" sz="2400" kern="1200" dirty="0" smtClean="0"/>
        </a:p>
      </dsp:txBody>
      <dsp:txXfrm>
        <a:off x="33600" y="33600"/>
        <a:ext cx="7629000" cy="62109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17526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Matrix</a:t>
          </a:r>
          <a:endParaRPr lang="en-US" sz="2400" kern="1200" dirty="0" smtClean="0"/>
        </a:p>
      </dsp:txBody>
      <dsp:txXfrm>
        <a:off x="33600" y="33600"/>
        <a:ext cx="1685400" cy="62109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8486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Results/ Payoff Matrix Results</a:t>
          </a:r>
          <a:endParaRPr lang="en-US" sz="2400" kern="1200" dirty="0" smtClean="0"/>
        </a:p>
      </dsp:txBody>
      <dsp:txXfrm>
        <a:off x="33600" y="33600"/>
        <a:ext cx="7781400" cy="621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152402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Stoic Perspective</a:t>
          </a:r>
          <a:endParaRPr lang="en-US" sz="2400" kern="1200" dirty="0"/>
        </a:p>
      </dsp:txBody>
      <dsp:txXfrm>
        <a:off x="33600" y="186002"/>
        <a:ext cx="7629000" cy="6210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9248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Results/ Preference Curves for “Blood Diamonds”</a:t>
          </a:r>
          <a:endParaRPr lang="en-US" sz="2400" kern="1200" dirty="0" smtClean="0"/>
        </a:p>
      </dsp:txBody>
      <dsp:txXfrm>
        <a:off x="33600" y="33600"/>
        <a:ext cx="7857600" cy="6210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8077200" cy="688296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Results/ Preference Curves for “Certified Diamonds”</a:t>
          </a:r>
          <a:endParaRPr lang="en-US" sz="2400" kern="1200" dirty="0" smtClean="0"/>
        </a:p>
      </dsp:txBody>
      <dsp:txXfrm>
        <a:off x="33600" y="33600"/>
        <a:ext cx="8010000" cy="6210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Discussion</a:t>
          </a:r>
        </a:p>
      </dsp:txBody>
      <dsp:txXfrm>
        <a:off x="33600" y="33600"/>
        <a:ext cx="7629000" cy="6210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Discussion</a:t>
          </a:r>
        </a:p>
      </dsp:txBody>
      <dsp:txXfrm>
        <a:off x="33600" y="33600"/>
        <a:ext cx="7629000" cy="621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152402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  <a:endParaRPr lang="en-US" sz="2400" kern="1200" dirty="0"/>
        </a:p>
      </dsp:txBody>
      <dsp:txXfrm>
        <a:off x="33600" y="186002"/>
        <a:ext cx="7629000" cy="621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193"/>
          <a:ext cx="7696200" cy="685413"/>
        </a:xfrm>
        <a:prstGeom prst="roundRect">
          <a:avLst/>
        </a:prstGeom>
        <a:solidFill>
          <a:schemeClr val="accent3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experiment</a:t>
          </a:r>
          <a:endParaRPr lang="en-US" sz="2400" kern="1200" dirty="0"/>
        </a:p>
      </dsp:txBody>
      <dsp:txXfrm>
        <a:off x="33459" y="33652"/>
        <a:ext cx="7629282" cy="6184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176563"/>
          <a:ext cx="7696200" cy="676940"/>
        </a:xfrm>
        <a:prstGeom prst="roundRect">
          <a:avLst/>
        </a:prstGeom>
        <a:solidFill>
          <a:schemeClr val="accent6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Hypotheses</a:t>
          </a:r>
          <a:endParaRPr lang="en-US" sz="2400" kern="1200" dirty="0"/>
        </a:p>
      </dsp:txBody>
      <dsp:txXfrm>
        <a:off x="33045" y="209608"/>
        <a:ext cx="7630110" cy="6108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50FD2-3CF6-4B13-BB7A-C4293891F633}">
      <dsp:nvSpPr>
        <dsp:cNvPr id="0" name=""/>
        <dsp:cNvSpPr/>
      </dsp:nvSpPr>
      <dsp:spPr>
        <a:xfrm>
          <a:off x="0" y="0"/>
          <a:ext cx="7696200" cy="68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Measuring emotions</a:t>
          </a:r>
        </a:p>
      </dsp:txBody>
      <dsp:txXfrm>
        <a:off x="33600" y="33600"/>
        <a:ext cx="7629000" cy="621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F7AD9-2DCB-4206-BE73-2DC6816248CF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204C9-65C5-4D3C-AE5C-80306DA9E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7BB14576-100F-447F-813E-8FCDFB342907}" type="datetimeFigureOut">
              <a:rPr lang="en-US"/>
              <a:pPr/>
              <a:t>11/4/2012</a:t>
            </a:fld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6125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581"/>
            <a:ext cx="5486400" cy="41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580"/>
            <a:ext cx="2971800" cy="4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fld id="{4DE826AB-F139-4ADA-81A2-39B35853A7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E5C4-F10F-4B9F-85D9-3E1FDE2209B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E5C4-F10F-4B9F-85D9-3E1FDE2209B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E5C4-F10F-4B9F-85D9-3E1FDE2209B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FE5C4-F10F-4B9F-85D9-3E1FDE2209B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268E24B-4ED3-44D6-B202-8EE004325832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98F2276-B1C9-4731-B4F5-CB85F8AA1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DF0A-39EA-491E-94D3-C5B86CEC9517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C76E-BB8B-4491-A489-7A6A6B079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B8C5-C428-4AD2-B785-F314F22D936F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D8D8-2EE2-47FD-AB3A-5D48C0378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897D-B457-4F16-B2ED-338815BC65DD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AFA9-AF77-4B82-8E6A-7E6E4F7BD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785B9-745D-4939-BDD7-90CA81778621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81A1B-EEF1-48AB-B888-297BDA1A55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33BBE3-1AAC-4925-A75D-D94A539B62FD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006B37-B48C-4C44-A334-6C7033D31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0009F4-FB7B-418B-9C64-8885F7B900CC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52C5D3-3F97-419F-9C42-A3743A2CF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AFCB4A-6DCB-4DF7-A367-5140D3BC38D4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A75FB0-1EB6-4661-A814-7F529707E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47AD-97DD-475E-A480-4611988372F3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7D72-AF89-4389-A3F6-EAAF45F47A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E0E90-1C62-4784-A98E-62F7C1D1C632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6D08E-1277-4AD8-8847-2538B82DC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F4646E-5B9B-425C-B81A-51A62B5C1E76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441A2A-486A-46A6-AA93-393EA3470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3826B04-24BC-4392-AFE8-36C8B710334B}" type="datetimeFigureOut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AED7B9-110D-401A-BF24-90C7446E4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4" r:id="rId4"/>
    <p:sldLayoutId id="2147483795" r:id="rId5"/>
    <p:sldLayoutId id="2147483796" r:id="rId6"/>
    <p:sldLayoutId id="2147483790" r:id="rId7"/>
    <p:sldLayoutId id="2147483797" r:id="rId8"/>
    <p:sldLayoutId id="2147483798" r:id="rId9"/>
    <p:sldLayoutId id="2147483789" r:id="rId10"/>
    <p:sldLayoutId id="21474837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914400"/>
            <a:ext cx="6781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b="1" dirty="0" smtClean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/>
                </a:solidFill>
              </a:rPr>
              <a:t>Stoic and Emotional Perspectives in Decision-Making</a:t>
            </a:r>
            <a:endParaRPr lang="en-US" sz="32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tx2"/>
              </a:solidFill>
            </a:endParaRPr>
          </a:p>
          <a:p>
            <a:pPr algn="r"/>
            <a:r>
              <a:rPr lang="en-US" sz="2400" b="1" dirty="0">
                <a:solidFill>
                  <a:schemeClr val="tx2"/>
                </a:solidFill>
              </a:rPr>
              <a:t>H. Richard </a:t>
            </a:r>
            <a:r>
              <a:rPr lang="en-US" sz="2400" b="1" dirty="0" smtClean="0">
                <a:solidFill>
                  <a:schemeClr val="tx2"/>
                </a:solidFill>
              </a:rPr>
              <a:t>Priesmeyer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Bill </a:t>
            </a:r>
            <a:r>
              <a:rPr lang="en-US" sz="1600" b="1" dirty="0">
                <a:solidFill>
                  <a:schemeClr val="tx2"/>
                </a:solidFill>
              </a:rPr>
              <a:t>Greehey School of </a:t>
            </a:r>
            <a:r>
              <a:rPr lang="en-US" sz="1600" b="1" dirty="0" smtClean="0">
                <a:solidFill>
                  <a:schemeClr val="tx2"/>
                </a:solidFill>
              </a:rPr>
              <a:t>Business</a:t>
            </a:r>
            <a:endParaRPr lang="en-US" sz="1600" b="1" dirty="0">
              <a:solidFill>
                <a:schemeClr val="tx2"/>
              </a:solidFill>
            </a:endParaRPr>
          </a:p>
          <a:p>
            <a:pPr algn="r"/>
            <a:r>
              <a:rPr lang="en-US" sz="1600" b="1" dirty="0">
                <a:solidFill>
                  <a:schemeClr val="tx2"/>
                </a:solidFill>
              </a:rPr>
              <a:t>St. Mary’s </a:t>
            </a:r>
            <a:r>
              <a:rPr lang="en-US" sz="1600" b="1" dirty="0" smtClean="0">
                <a:solidFill>
                  <a:schemeClr val="tx2"/>
                </a:solidFill>
              </a:rPr>
              <a:t>University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 San Antonio, Texas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6152707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Academy of Business Research, November, 2012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The literature provides strong support for 11 basic emotions</a:t>
            </a:r>
          </a:p>
          <a:p>
            <a:endParaRPr lang="en-US" dirty="0">
              <a:latin typeface="Lucida Sans Unicode" pitchFamily="34" charset="0"/>
            </a:endParaRPr>
          </a:p>
          <a:p>
            <a:endParaRPr lang="en-US" dirty="0">
              <a:latin typeface="Lucida Sans Unicode" pitchFamily="34" charset="0"/>
            </a:endParaRPr>
          </a:p>
          <a:p>
            <a:r>
              <a:rPr lang="en-US" dirty="0">
                <a:latin typeface="Lucida Sans Unicode" pitchFamily="34" charset="0"/>
              </a:rPr>
              <a:t>A major first-contributor to the literature was Charles C. Darwin’s book “The Expression of Emotions in Man and Animals” in 1872.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8388" y="2971800"/>
            <a:ext cx="32797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209800"/>
          <a:ext cx="7619999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617"/>
                <a:gridCol w="754455"/>
                <a:gridCol w="5720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THEORIST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YEAR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EMOTIONS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Bell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1806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Joy, wonder, astonishment, rage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Darwin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1897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Joy, surprise/astonishment,</a:t>
                      </a:r>
                      <a:r>
                        <a:rPr lang="en-US" sz="1200" baseline="0" dirty="0" smtClean="0"/>
                        <a:t> disgust, contempt, anger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McDougall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Fear, disgust, wonder, anger,</a:t>
                      </a:r>
                      <a:r>
                        <a:rPr lang="en-US" sz="1200" baseline="0" dirty="0" smtClean="0"/>
                        <a:t> subjection, elation, tenderness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Jorgensen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Fear, happiness, sorrow, want, anger, shyness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Cattell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Sex-lust, fear, loneliness, pity, curiosity, pride, sensuous, comfort, despair,</a:t>
                      </a:r>
                      <a:r>
                        <a:rPr lang="en-US" sz="1200" baseline="0" dirty="0" smtClean="0"/>
                        <a:t> sleepiness, anger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Tompkins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Interest,</a:t>
                      </a:r>
                      <a:r>
                        <a:rPr lang="en-US" sz="1200" baseline="0" dirty="0" smtClean="0"/>
                        <a:t> joy, surprise, sadness, anger, disgust, contempt, fear, shyness/shame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Izard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Interest, joy, surprise, sadness, anger, disgust, contempt, fear, shyness, shame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Shalif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Happiness, interest, surprise, disgust, contempt, anger, fear, shame, distress, sadness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2209800"/>
          <a:ext cx="7619999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617"/>
                <a:gridCol w="754455"/>
                <a:gridCol w="5720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THEORIST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YEAR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EMOTIONS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Bell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1806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Joy, wonder, astonishment, rage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Darwin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1897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Joy, surprise/astonishment,</a:t>
                      </a:r>
                      <a:r>
                        <a:rPr lang="en-US" sz="1200" baseline="0" dirty="0" smtClean="0"/>
                        <a:t> disgust, contempt, anger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McDougall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Fear, disgust, wonder, anger,</a:t>
                      </a:r>
                      <a:r>
                        <a:rPr lang="en-US" sz="1200" baseline="0" dirty="0" smtClean="0"/>
                        <a:t> subjection, elation, tenderness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Jorgensen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Fear, happiness, sorrow, want, anger, shyness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Cattell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Sex-lust, fear, loneliness, pity, curiosity, pride, sensuous, comfort, despair,</a:t>
                      </a:r>
                      <a:r>
                        <a:rPr lang="en-US" sz="1200" baseline="0" dirty="0" smtClean="0"/>
                        <a:t> sleepiness, anger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Tompkins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Interest,</a:t>
                      </a:r>
                      <a:r>
                        <a:rPr lang="en-US" sz="1200" baseline="0" dirty="0" smtClean="0"/>
                        <a:t> joy, surprise, sadness, anger, disgust, contempt, fear, shyness/shame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Izard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Interest, joy, surprise, sadness, anger, disgust, contempt, fear, shyness, shame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Shalif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1999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200" dirty="0" smtClean="0"/>
                        <a:t>Happiness, interest, surprise, disgust, contempt, anger, fear, shame, distress, sadness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" y="5257800"/>
            <a:ext cx="8001000" cy="609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484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Duchenne, 1862</a:t>
              </a:r>
            </a:p>
          </p:txBody>
        </p:sp>
      </p:grpSp>
      <p:pic>
        <p:nvPicPr>
          <p:cNvPr id="20485" name="Picture 5" descr="Find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286000"/>
            <a:ext cx="2830513" cy="4225925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0325" y="23622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Happiness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532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0325" y="23622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3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Surprise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Anger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0325" y="23622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Anger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Contempt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685800" y="2133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Each basic emotion has a unique facial expression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0325" y="23622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720725" y="3051175"/>
            <a:ext cx="3927475" cy="6889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4220" y="33305"/>
              <a:ext cx="7627762" cy="621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Contempt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410200" y="3886200"/>
            <a:ext cx="6096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1731441"/>
              </p:ext>
            </p:extLst>
          </p:nvPr>
        </p:nvGraphicFramePr>
        <p:xfrm>
          <a:off x="4114800" y="2498870"/>
          <a:ext cx="5022112" cy="298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474" y="2133600"/>
            <a:ext cx="392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How do Emotions influence decision making?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133600"/>
            <a:ext cx="6432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3841750" y="6178550"/>
            <a:ext cx="415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Lucida Sans Unicode" pitchFamily="34" charset="0"/>
              </a:rPr>
              <a:t>Subject responds with level of concordance</a:t>
            </a:r>
          </a:p>
          <a:p>
            <a:r>
              <a:rPr lang="en-US" sz="1400" dirty="0">
                <a:latin typeface="Lucida Sans Unicode" pitchFamily="34" charset="0"/>
              </a:rPr>
              <a:t>Validated and used in doctoral dissertations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ChangeArrowheads="1"/>
          </p:cNvSpPr>
          <p:nvPr/>
        </p:nvSpPr>
        <p:spPr bwMode="auto">
          <a:xfrm>
            <a:off x="685800" y="21336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How to compute an overall measure of EMOTIONAL QUALITY (EQ)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676" name="Group 12"/>
          <p:cNvGrpSpPr>
            <a:grpSpLocks/>
          </p:cNvGrpSpPr>
          <p:nvPr/>
        </p:nvGrpSpPr>
        <p:grpSpPr bwMode="auto">
          <a:xfrm>
            <a:off x="720725" y="2919413"/>
            <a:ext cx="5200650" cy="1171575"/>
            <a:chOff x="0" y="0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2890" y="33575"/>
              <a:ext cx="7630421" cy="621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SUM OF:</a:t>
              </a:r>
            </a:p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[Happiness, Interest, Surprise]/3</a:t>
              </a:r>
            </a:p>
          </p:txBody>
        </p:sp>
      </p:grpSp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736600" y="4495800"/>
            <a:ext cx="5207000" cy="1371600"/>
            <a:chOff x="0" y="0"/>
            <a:chExt cx="7696200" cy="688296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32850" y="0"/>
              <a:ext cx="7630501" cy="68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SUM OF:</a:t>
              </a:r>
            </a:p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[Fear, anger, contempt, distress,</a:t>
              </a:r>
            </a:p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disgust, anxiety, shame, sadness]/8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500813" y="2457450"/>
            <a:ext cx="433387" cy="348615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72000">
                <a:srgbClr val="BA0066">
                  <a:lumMod val="58000"/>
                  <a:lumOff val="42000"/>
                </a:srgbClr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324600" y="4200525"/>
            <a:ext cx="762000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7123113" y="4043363"/>
            <a:ext cx="381000" cy="36988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0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7086600" y="2378075"/>
            <a:ext cx="941388" cy="369888"/>
          </a:xfrm>
          <a:prstGeom prst="rect">
            <a:avLst/>
          </a:prstGeom>
          <a:noFill/>
          <a:ln w="635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+100</a:t>
            </a: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7112000" y="5783263"/>
            <a:ext cx="876300" cy="369887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-100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324600" y="2562225"/>
            <a:ext cx="762000" cy="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24600" y="5943600"/>
            <a:ext cx="762000" cy="23813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00813" y="3562350"/>
            <a:ext cx="700087" cy="0"/>
          </a:xfrm>
          <a:prstGeom prst="line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7200900" y="3161266"/>
            <a:ext cx="1722325" cy="688296"/>
            <a:chOff x="0" y="0"/>
            <a:chExt cx="7696200" cy="688296"/>
          </a:xfrm>
          <a:solidFill>
            <a:schemeClr val="accent1"/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379880" y="33600"/>
              <a:ext cx="6635317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EQ = +35</a:t>
              </a:r>
            </a:p>
          </p:txBody>
        </p:sp>
      </p:grpSp>
      <p:sp>
        <p:nvSpPr>
          <p:cNvPr id="4" name="Minus 3"/>
          <p:cNvSpPr/>
          <p:nvPr/>
        </p:nvSpPr>
        <p:spPr>
          <a:xfrm>
            <a:off x="2895600" y="4200525"/>
            <a:ext cx="444500" cy="2079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503238" y="2043113"/>
            <a:ext cx="7745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  Pretest                                                             Post-test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2987925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599842" y="3228152"/>
            <a:ext cx="1722325" cy="688296"/>
            <a:chOff x="0" y="0"/>
            <a:chExt cx="7696200" cy="688296"/>
          </a:xfrm>
          <a:solidFill>
            <a:schemeClr val="accent1"/>
          </a:solidFill>
        </p:grpSpPr>
        <p:sp>
          <p:nvSpPr>
            <p:cNvPr id="37" name="Rounded Rectangle 36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379880" y="33600"/>
              <a:ext cx="6635317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EQ = +35</a:t>
              </a:r>
            </a:p>
          </p:txBody>
        </p:sp>
      </p:grp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200" y="2312988"/>
            <a:ext cx="17494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199" y="2346325"/>
            <a:ext cx="17494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06463" y="3571875"/>
            <a:ext cx="693737" cy="0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00800" y="4523182"/>
            <a:ext cx="695325" cy="0"/>
          </a:xfrm>
          <a:prstGeom prst="line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Left Arrow 7"/>
          <p:cNvSpPr/>
          <p:nvPr/>
        </p:nvSpPr>
        <p:spPr>
          <a:xfrm flipV="1">
            <a:off x="5183188" y="3962400"/>
            <a:ext cx="676275" cy="1630363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90789" y="5466213"/>
            <a:ext cx="2015791" cy="688296"/>
            <a:chOff x="0" y="0"/>
            <a:chExt cx="7696200" cy="688296"/>
          </a:xfrm>
          <a:solidFill>
            <a:schemeClr val="accent1"/>
          </a:solidFill>
        </p:grpSpPr>
        <p:sp>
          <p:nvSpPr>
            <p:cNvPr id="31" name="Rounded Rectangle 30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79884" y="33600"/>
              <a:ext cx="7020258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  EQ</a:t>
              </a:r>
              <a:r>
                <a:rPr lang="en-US" sz="1200" dirty="0"/>
                <a:t>Δ</a:t>
              </a:r>
              <a:r>
                <a:rPr lang="en-US" sz="2000" dirty="0"/>
                <a:t> = </a:t>
              </a:r>
              <a:r>
                <a:rPr lang="en-US" sz="2000" dirty="0" smtClean="0"/>
                <a:t>-45</a:t>
              </a:r>
              <a:endParaRPr lang="en-US" sz="2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11365" y="4433433"/>
            <a:ext cx="1722326" cy="688296"/>
            <a:chOff x="0" y="0"/>
            <a:chExt cx="7696200" cy="688296"/>
          </a:xfrm>
          <a:solidFill>
            <a:schemeClr val="accent1"/>
          </a:solidFill>
        </p:grpSpPr>
        <p:sp>
          <p:nvSpPr>
            <p:cNvPr id="34" name="Rounded Rectangle 33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379880" y="33600"/>
              <a:ext cx="6635317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EQ = </a:t>
              </a:r>
              <a:r>
                <a:rPr lang="en-US" sz="2000" dirty="0" smtClean="0"/>
                <a:t>-10</a:t>
              </a:r>
              <a:endParaRPr lang="en-US" sz="200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35" y="3261752"/>
            <a:ext cx="1488270" cy="12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685800" y="21336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Overview of the Research Design</a:t>
            </a:r>
            <a:endParaRPr lang="en-US" dirty="0">
              <a:latin typeface="Lucida Sans Unicode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2886727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41620" y="3717057"/>
            <a:ext cx="2306379" cy="1312143"/>
          </a:xfrm>
          <a:prstGeom prst="round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of cut, carat, clarity, and color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3717057"/>
            <a:ext cx="1447800" cy="55014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429000" y="4464880"/>
            <a:ext cx="1447800" cy="56432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194005" y="4447953"/>
            <a:ext cx="1447800" cy="58124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Certified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63879" y="3717056"/>
            <a:ext cx="1447800" cy="5501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Blood Diamond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858000" y="4447953"/>
            <a:ext cx="1447800" cy="58124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0" y="3717055"/>
            <a:ext cx="1447800" cy="55014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" y="2819400"/>
            <a:ext cx="236219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Cognitive Assessment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14700" y="2819400"/>
            <a:ext cx="49911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Emotional Assessment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2478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685800" y="21336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“Blood Diamond”</a:t>
            </a:r>
            <a:endParaRPr lang="en-US" dirty="0">
              <a:latin typeface="Lucida Sans Unicode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44765773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00200" y="5657454"/>
            <a:ext cx="6706973" cy="590946"/>
            <a:chOff x="0" y="0"/>
            <a:chExt cx="7696200" cy="688296"/>
          </a:xfrm>
          <a:solidFill>
            <a:schemeClr val="accent3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79884" y="33600"/>
              <a:ext cx="7020258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/>
                <a:t>Diamond is a “Blood Diamond”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68" y="2502932"/>
            <a:ext cx="4145705" cy="28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02932"/>
            <a:ext cx="3124200" cy="29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3280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685800" y="21336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“Blood Diamond”</a:t>
            </a:r>
            <a:endParaRPr lang="en-US" dirty="0">
              <a:latin typeface="Lucida Sans Unicode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5388120"/>
              </p:ext>
            </p:extLst>
          </p:nvPr>
        </p:nvGraphicFramePr>
        <p:xfrm>
          <a:off x="685800" y="1295400"/>
          <a:ext cx="784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600200" y="5657454"/>
            <a:ext cx="6706973" cy="590946"/>
            <a:chOff x="0" y="0"/>
            <a:chExt cx="7696200" cy="688296"/>
          </a:xfrm>
          <a:solidFill>
            <a:schemeClr val="accent3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7696200" cy="68829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79884" y="33600"/>
              <a:ext cx="7020258" cy="621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smtClean="0"/>
                <a:t>Diamond has a Kimberly Process Certificate </a:t>
              </a:r>
              <a:endParaRPr lang="en-US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02932"/>
            <a:ext cx="3124200" cy="29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179" y="2318266"/>
            <a:ext cx="4421994" cy="302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8298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5581433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2880812" y="5287629"/>
            <a:ext cx="838200" cy="16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257800" y="5236273"/>
            <a:ext cx="14478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9600" y="243840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: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BLOOD DIAMOND WILL CAUSE DECLINE IN EQ</a:t>
            </a:r>
          </a:p>
          <a:p>
            <a:r>
              <a:rPr lang="en-US" i="1" dirty="0" smtClean="0"/>
              <a:t>	T</a:t>
            </a:r>
            <a:r>
              <a:rPr lang="en-US" i="1" dirty="0" smtClean="0"/>
              <a:t>he </a:t>
            </a:r>
            <a:r>
              <a:rPr lang="en-US" i="1" dirty="0"/>
              <a:t>Emotional Quality (EQ) score for Treatment A will </a:t>
            </a:r>
            <a:r>
              <a:rPr lang="en-US" i="1" dirty="0" smtClean="0"/>
              <a:t>	decline </a:t>
            </a:r>
            <a:r>
              <a:rPr lang="en-US" i="1" dirty="0"/>
              <a:t>from a </a:t>
            </a:r>
            <a:r>
              <a:rPr lang="en-US" i="1" dirty="0" smtClean="0"/>
              <a:t>	baseline </a:t>
            </a:r>
            <a:r>
              <a:rPr lang="en-US" i="1" dirty="0"/>
              <a:t>score. (Ho=0/Ha&lt;0).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2: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CERTIFICATE WILL CAUSE INCREASE IN EQ</a:t>
            </a:r>
          </a:p>
          <a:p>
            <a:r>
              <a:rPr lang="en-US" i="1" dirty="0"/>
              <a:t>	T</a:t>
            </a:r>
            <a:r>
              <a:rPr lang="en-US" i="1" dirty="0" smtClean="0"/>
              <a:t>he </a:t>
            </a:r>
            <a:r>
              <a:rPr lang="en-US" i="1" dirty="0"/>
              <a:t>Emotional Quality score for Treatment B will increase </a:t>
            </a:r>
            <a:r>
              <a:rPr lang="en-US" i="1" dirty="0" smtClean="0"/>
              <a:t>from 	a 	baseline </a:t>
            </a:r>
            <a:r>
              <a:rPr lang="en-US" i="1" dirty="0"/>
              <a:t>score (Ho=0/Ha&gt;0).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5529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8109252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2880812" y="5287629"/>
            <a:ext cx="838200" cy="16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257800" y="5236273"/>
            <a:ext cx="14478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9600" y="24384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BLOOD DIAMOND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WILL CAUSE GREATER CHANGE THAN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CERTIFIED</a:t>
            </a:r>
          </a:p>
          <a:p>
            <a:r>
              <a:rPr lang="en-US" i="1" dirty="0"/>
              <a:t>	</a:t>
            </a:r>
            <a:r>
              <a:rPr lang="en-US" i="1" dirty="0" smtClean="0"/>
              <a:t>T</a:t>
            </a:r>
            <a:r>
              <a:rPr lang="en-US" i="1" dirty="0" smtClean="0"/>
              <a:t>he </a:t>
            </a:r>
            <a:r>
              <a:rPr lang="en-US" i="1" dirty="0"/>
              <a:t>Absolute Value Change (AVC) in the Emotional Quality </a:t>
            </a:r>
            <a:r>
              <a:rPr lang="en-US" i="1" dirty="0" smtClean="0"/>
              <a:t>score </a:t>
            </a:r>
            <a:r>
              <a:rPr lang="en-US" i="1" dirty="0"/>
              <a:t>for </a:t>
            </a:r>
            <a:r>
              <a:rPr lang="en-US" i="1" dirty="0" smtClean="0"/>
              <a:t>	Treatment </a:t>
            </a:r>
            <a:r>
              <a:rPr lang="en-US" i="1" dirty="0"/>
              <a:t>A will be greater than the AVC </a:t>
            </a:r>
            <a:r>
              <a:rPr lang="en-US" i="1" dirty="0" smtClean="0"/>
              <a:t>for Treatment B 	(</a:t>
            </a:r>
            <a:r>
              <a:rPr lang="en-US" i="1" dirty="0"/>
              <a:t>AC</a:t>
            </a:r>
            <a:r>
              <a:rPr lang="en-US" i="1" baseline="-25000" dirty="0"/>
              <a:t>EQA</a:t>
            </a:r>
            <a:r>
              <a:rPr lang="en-US" i="1" dirty="0"/>
              <a:t>&gt;AC</a:t>
            </a:r>
            <a:r>
              <a:rPr lang="en-US" i="1" baseline="-25000" dirty="0"/>
              <a:t>EQB</a:t>
            </a:r>
            <a:r>
              <a:rPr lang="en-US" i="1" dirty="0"/>
              <a:t>).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4: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SUBJECTS WILL BE DIFFERENT</a:t>
            </a:r>
          </a:p>
          <a:p>
            <a:r>
              <a:rPr lang="en-US" i="1" dirty="0"/>
              <a:t>	</a:t>
            </a:r>
            <a:r>
              <a:rPr lang="en-US" i="1" dirty="0" smtClean="0"/>
              <a:t>The </a:t>
            </a:r>
            <a:r>
              <a:rPr lang="en-US" i="1" dirty="0"/>
              <a:t>influence of emotions on the cognitive assessments </a:t>
            </a:r>
            <a:r>
              <a:rPr lang="en-US" i="1" dirty="0" smtClean="0"/>
              <a:t>will differ </a:t>
            </a:r>
            <a:r>
              <a:rPr lang="en-US" i="1" dirty="0"/>
              <a:t>by </a:t>
            </a:r>
            <a:r>
              <a:rPr lang="en-US" i="1" dirty="0" smtClean="0"/>
              <a:t>	subject </a:t>
            </a:r>
            <a:r>
              <a:rPr lang="en-US" i="1" dirty="0"/>
              <a:t>for both Treatment A and Treatment B </a:t>
            </a:r>
            <a:r>
              <a:rPr lang="en-US" i="1" dirty="0" smtClean="0"/>
              <a:t>	(</a:t>
            </a:r>
            <a:r>
              <a:rPr lang="en-US" i="1" dirty="0" err="1"/>
              <a:t>EQ</a:t>
            </a:r>
            <a:r>
              <a:rPr lang="en-US" i="1" baseline="-25000" dirty="0" err="1"/>
              <a:t>n</a:t>
            </a:r>
            <a:r>
              <a:rPr lang="en-US" i="1" dirty="0"/>
              <a:t>&lt;&gt;</a:t>
            </a:r>
            <a:r>
              <a:rPr lang="en-US" i="1" dirty="0" smtClean="0"/>
              <a:t>EQ</a:t>
            </a:r>
            <a:r>
              <a:rPr lang="en-US" i="1" baseline="-25000" dirty="0" smtClean="0"/>
              <a:t>n+1</a:t>
            </a:r>
            <a:r>
              <a:rPr lang="en-US" i="1" dirty="0"/>
              <a:t>&lt;&gt;EQ</a:t>
            </a:r>
            <a:r>
              <a:rPr lang="en-US" i="1" baseline="-25000" dirty="0"/>
              <a:t>n+2</a:t>
            </a:r>
            <a:r>
              <a:rPr lang="en-US" i="1" dirty="0"/>
              <a:t>&lt;&gt;EQ</a:t>
            </a:r>
            <a:r>
              <a:rPr lang="en-US" i="1" dirty="0" smtClean="0"/>
              <a:t>…).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6792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990155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2880812" y="5287629"/>
            <a:ext cx="838200" cy="16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257800" y="5236273"/>
            <a:ext cx="1447800" cy="609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2286000"/>
            <a:ext cx="7772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1: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BLOOD DIAMOND WILL CAUSE DECLINE IN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EQ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4"/>
                </a:solidFill>
              </a:rPr>
              <a:t>NOT SIGNIFICANT, p=.17</a:t>
            </a:r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dirty="0"/>
              <a:t> 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2: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CERTIFICATE WILL CAUSE INCREASE IN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EQ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4"/>
                </a:solidFill>
              </a:rPr>
              <a:t>NOT SIGNIFICANT, p=.46</a:t>
            </a:r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000" i="1" dirty="0"/>
              <a:t> </a:t>
            </a:r>
            <a:r>
              <a:rPr lang="en-US" sz="2000" i="1" dirty="0" smtClean="0"/>
              <a:t>	</a:t>
            </a:r>
            <a:endParaRPr lang="en-US" sz="2000" dirty="0"/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BLOOD DIAMOND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WILL CAUSE GREATER CHANGE 	THAN CERTIFIED DIAMOND</a:t>
            </a:r>
          </a:p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4"/>
                </a:solidFill>
              </a:rPr>
              <a:t>SIGNIFICANT, p=.03</a:t>
            </a:r>
          </a:p>
          <a:p>
            <a:r>
              <a:rPr lang="en-US" i="1" dirty="0"/>
              <a:t>	</a:t>
            </a:r>
            <a:r>
              <a:rPr lang="en-US" i="1" dirty="0"/>
              <a:t> </a:t>
            </a:r>
            <a:endParaRPr lang="en-US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Ha</a:t>
            </a:r>
            <a:r>
              <a:rPr lang="en-US" sz="2000" b="1" baseline="-25000" dirty="0">
                <a:solidFill>
                  <a:schemeClr val="accent1">
                    <a:lumMod val="75000"/>
                  </a:schemeClr>
                </a:solidFill>
              </a:rPr>
              <a:t>4: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SUBJECTS WILL BE DIFFERENT</a:t>
            </a: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	</a:t>
            </a:r>
            <a:r>
              <a:rPr lang="en-US" sz="2000" b="1" i="1" dirty="0" smtClean="0">
                <a:solidFill>
                  <a:schemeClr val="accent4"/>
                </a:solidFill>
              </a:rPr>
              <a:t>SIGNIFICANT, p=.00</a:t>
            </a:r>
          </a:p>
          <a:p>
            <a:r>
              <a:rPr lang="en-US" i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62878021"/>
              </p:ext>
            </p:extLst>
          </p:nvPr>
        </p:nvGraphicFramePr>
        <p:xfrm>
          <a:off x="685800" y="1110136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716239" y="3270798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3" y="1828800"/>
            <a:ext cx="6680174" cy="43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2800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735633"/>
              </p:ext>
            </p:extLst>
          </p:nvPr>
        </p:nvGraphicFramePr>
        <p:xfrm>
          <a:off x="762000" y="1081897"/>
          <a:ext cx="7696200" cy="103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2057400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words of Zeno, </a:t>
            </a:r>
            <a:r>
              <a:rPr lang="en-US" sz="2000" dirty="0" err="1"/>
              <a:t>Chrysippus</a:t>
            </a:r>
            <a:r>
              <a:rPr lang="en-US" sz="2000" dirty="0"/>
              <a:t>, Aristotle, Epictetus and Seneca can be taken as advice- long neglected- as to how emotions should influence </a:t>
            </a:r>
            <a:r>
              <a:rPr lang="en-US" sz="2000" dirty="0" smtClean="0"/>
              <a:t>decision-making. </a:t>
            </a:r>
          </a:p>
          <a:p>
            <a:endParaRPr lang="en-US" sz="2000" dirty="0"/>
          </a:p>
          <a:p>
            <a:r>
              <a:rPr lang="en-US" sz="2000" dirty="0" smtClean="0"/>
              <a:t>According </a:t>
            </a:r>
            <a:r>
              <a:rPr lang="en-US" sz="2000" dirty="0"/>
              <a:t>to Russo (2000), “When the ancient Stoa speak of the passions; </a:t>
            </a:r>
            <a:r>
              <a:rPr lang="en-US" sz="2000" dirty="0" smtClean="0"/>
              <a:t>they: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(1) </a:t>
            </a:r>
            <a:r>
              <a:rPr lang="en-US" sz="2000" dirty="0" smtClean="0"/>
              <a:t>Connect </a:t>
            </a:r>
            <a:r>
              <a:rPr lang="en-US" sz="2000" dirty="0"/>
              <a:t>them with judgment and beliefs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(2) imply that these judgments </a:t>
            </a:r>
            <a:r>
              <a:rPr lang="en-US" sz="2000" dirty="0" smtClean="0"/>
              <a:t>are, </a:t>
            </a:r>
            <a:r>
              <a:rPr lang="en-US" sz="2000" dirty="0"/>
              <a:t>by their very </a:t>
            </a:r>
            <a:r>
              <a:rPr lang="en-US" sz="2000" dirty="0" smtClean="0"/>
              <a:t>nature, </a:t>
            </a:r>
            <a:r>
              <a:rPr lang="en-US" sz="2000" dirty="0"/>
              <a:t>incorrect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(3) </a:t>
            </a:r>
            <a:r>
              <a:rPr lang="en-US" sz="2000" dirty="0" smtClean="0"/>
              <a:t>are contrary </a:t>
            </a:r>
            <a:r>
              <a:rPr lang="en-US" sz="2000" dirty="0"/>
              <a:t>to </a:t>
            </a:r>
            <a:r>
              <a:rPr lang="en-US" sz="2000" dirty="0" smtClean="0"/>
              <a:t>reason and the cause of faulty judgments,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4) </a:t>
            </a:r>
            <a:r>
              <a:rPr lang="en-US" sz="2000" dirty="0" smtClean="0"/>
              <a:t>believe that </a:t>
            </a:r>
            <a:r>
              <a:rPr lang="en-US" sz="2000" dirty="0"/>
              <a:t>all passions are an impediment to </a:t>
            </a:r>
            <a:r>
              <a:rPr lang="en-US" sz="2000" dirty="0" smtClean="0"/>
              <a:t>virtue.”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26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1" y="2074452"/>
            <a:ext cx="7488781" cy="36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4960987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78318" y="5880616"/>
            <a:ext cx="10053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Anger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249948"/>
            <a:ext cx="116944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Distress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0812" y="6249948"/>
            <a:ext cx="12339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Sadness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83706" y="5710844"/>
            <a:ext cx="1112294" cy="169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27244" y="5710844"/>
            <a:ext cx="263568" cy="539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7307806" y="5729863"/>
            <a:ext cx="156097" cy="520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41994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0348292"/>
              </p:ext>
            </p:extLst>
          </p:nvPr>
        </p:nvGraphicFramePr>
        <p:xfrm>
          <a:off x="685800" y="1295400"/>
          <a:ext cx="1752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716239" y="345606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39" y="1186081"/>
            <a:ext cx="5685546" cy="51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62400" y="1447800"/>
            <a:ext cx="2819400" cy="4572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81800" y="1447800"/>
            <a:ext cx="990600" cy="457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420034"/>
            <a:ext cx="1600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Cognitive components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85296"/>
            <a:ext cx="1600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Emotional responses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1905000"/>
            <a:ext cx="1676400" cy="51503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86000" y="1905000"/>
            <a:ext cx="4648200" cy="15510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1" y="4648200"/>
            <a:ext cx="1600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Weighted preference scores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1" y="5410200"/>
            <a:ext cx="5486399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38139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3124"/>
            <a:ext cx="7391400" cy="421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3491026"/>
              </p:ext>
            </p:extLst>
          </p:nvPr>
        </p:nvGraphicFramePr>
        <p:xfrm>
          <a:off x="685800" y="1295400"/>
          <a:ext cx="784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2716239" y="345606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3130" y="3146796"/>
            <a:ext cx="239587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Emotion Weight= 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6600" y="2971800"/>
            <a:ext cx="1143000" cy="35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9586" y="3608462"/>
            <a:ext cx="239587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Emotion Weight= 100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29000" y="2971800"/>
            <a:ext cx="4114800" cy="821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19600" y="2667000"/>
            <a:ext cx="609600" cy="368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89112" y="2666999"/>
            <a:ext cx="609600" cy="368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16485000"/>
              </p:ext>
            </p:extLst>
          </p:nvPr>
        </p:nvGraphicFramePr>
        <p:xfrm>
          <a:off x="685800" y="1295400"/>
          <a:ext cx="79248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716239" y="345606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162800" cy="421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642" y="2362200"/>
            <a:ext cx="492443" cy="32004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Preference Score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360" y="6079929"/>
            <a:ext cx="449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Increasing Weight of Emotions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0865615"/>
              </p:ext>
            </p:extLst>
          </p:nvPr>
        </p:nvGraphicFramePr>
        <p:xfrm>
          <a:off x="685800" y="1295400"/>
          <a:ext cx="8077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716239" y="3456062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153197"/>
            <a:ext cx="6858000" cy="43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642" y="2362200"/>
            <a:ext cx="492443" cy="32004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Preference Score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6360" y="6079929"/>
            <a:ext cx="449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Increasing Weight of Emotions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→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0215712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09800"/>
            <a:ext cx="75641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E</a:t>
            </a:r>
            <a:r>
              <a:rPr lang="en-US" sz="2000" b="1" dirty="0" smtClean="0">
                <a:solidFill>
                  <a:schemeClr val="accent1"/>
                </a:solidFill>
              </a:rPr>
              <a:t>motional </a:t>
            </a:r>
            <a:r>
              <a:rPr lang="en-US" sz="2000" b="1" dirty="0">
                <a:solidFill>
                  <a:schemeClr val="accent1"/>
                </a:solidFill>
              </a:rPr>
              <a:t>responses provide some type of information, </a:t>
            </a:r>
            <a:r>
              <a:rPr lang="en-US" sz="2000" dirty="0"/>
              <a:t>proof of that is provided by the fact that preferences change when one includes emotional influences to greater or lesser degrees.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One </a:t>
            </a:r>
            <a:r>
              <a:rPr lang="en-US" sz="2000" b="1" dirty="0">
                <a:solidFill>
                  <a:schemeClr val="accent1"/>
                </a:solidFill>
              </a:rPr>
              <a:t>can argue that it is better to include more information </a:t>
            </a:r>
            <a:r>
              <a:rPr lang="en-US" sz="2000" dirty="0"/>
              <a:t>rather than less when making a decision</a:t>
            </a:r>
            <a:r>
              <a:rPr lang="en-US" sz="2000" dirty="0" smtClean="0"/>
              <a:t>;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erhaps </a:t>
            </a:r>
            <a:r>
              <a:rPr lang="en-US" sz="2000" dirty="0"/>
              <a:t>the question is not whether emotions should play a part in decision-making but rather </a:t>
            </a:r>
            <a:r>
              <a:rPr lang="en-US" sz="2000" b="1" dirty="0">
                <a:solidFill>
                  <a:schemeClr val="accent1"/>
                </a:solidFill>
              </a:rPr>
              <a:t>how the information in emotions should be included.</a:t>
            </a:r>
            <a:endParaRPr lang="en-US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14058121"/>
              </p:ext>
            </p:extLst>
          </p:nvPr>
        </p:nvGraphicFramePr>
        <p:xfrm>
          <a:off x="685800" y="1295400"/>
          <a:ext cx="7696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09800"/>
            <a:ext cx="7467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The Preference </a:t>
            </a:r>
            <a:r>
              <a:rPr lang="en-US" sz="2000" dirty="0" smtClean="0"/>
              <a:t>Curves </a:t>
            </a:r>
            <a:r>
              <a:rPr lang="en-US" sz="2000" dirty="0"/>
              <a:t>suggest it may be possible to classify individuals into </a:t>
            </a:r>
            <a:r>
              <a:rPr lang="en-US" sz="2000" dirty="0" smtClean="0"/>
              <a:t>“Emographic” categories </a:t>
            </a:r>
            <a:r>
              <a:rPr lang="en-US" sz="2000" dirty="0"/>
              <a:t>based upon their emotional responses. 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33" y="3363421"/>
            <a:ext cx="3994297" cy="25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633" y="3516455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There are implications here about team decision-making, negotiation, brand management, other…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Discussion…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58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869581"/>
              </p:ext>
            </p:extLst>
          </p:nvPr>
        </p:nvGraphicFramePr>
        <p:xfrm>
          <a:off x="762000" y="1081897"/>
          <a:ext cx="7696200" cy="103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219200" y="2296633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 the stoics advocated was a rational-cognitive approach to decision-making.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we practice in business today is decision-making laden with unacknowledged emotional influences.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1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2159" y="2458969"/>
            <a:ext cx="6339682" cy="3017838"/>
            <a:chOff x="1432718" y="1782762"/>
            <a:chExt cx="5592763" cy="2332038"/>
          </a:xfrm>
        </p:grpSpPr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1432718" y="2544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Advertising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Stimulus</a:t>
              </a:r>
            </a:p>
          </p:txBody>
        </p:sp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5928518" y="2544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Purchase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Intent</a:t>
              </a:r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3261518" y="33829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Consumer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Emotions</a:t>
              </a:r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3261518" y="1782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Consumer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Cognitions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V="1">
              <a:off x="2651918" y="2239962"/>
              <a:ext cx="533400" cy="2286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2651918" y="3230562"/>
              <a:ext cx="533400" cy="152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V="1">
              <a:off x="4633118" y="3078162"/>
              <a:ext cx="1219200" cy="3048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633118" y="2239962"/>
              <a:ext cx="1219200" cy="381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3871118" y="2620962"/>
              <a:ext cx="0" cy="5334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3900" y="1219200"/>
            <a:ext cx="7696200" cy="688296"/>
            <a:chOff x="0" y="152402"/>
            <a:chExt cx="7696200" cy="688296"/>
          </a:xfrm>
        </p:grpSpPr>
        <p:sp>
          <p:nvSpPr>
            <p:cNvPr id="14" name="Rounded Rectangle 13"/>
            <p:cNvSpPr/>
            <p:nvPr/>
          </p:nvSpPr>
          <p:spPr>
            <a:xfrm>
              <a:off x="0" y="152402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33600" y="186002"/>
              <a:ext cx="7629000" cy="62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The Influence of Emotions</a:t>
              </a:r>
              <a:endParaRPr lang="en-US" sz="24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82488" y="57150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Morris, J.D., C. Woo, J.A. </a:t>
            </a:r>
            <a:r>
              <a:rPr lang="en-US" sz="1600" dirty="0" err="1"/>
              <a:t>Geason</a:t>
            </a:r>
            <a:r>
              <a:rPr lang="en-US" sz="1600" dirty="0"/>
              <a:t> &amp; J. Kim (2002). The Power of Affect, </a:t>
            </a:r>
            <a:r>
              <a:rPr lang="en-US" sz="1600" i="1" dirty="0"/>
              <a:t>Journal of Advertising Research</a:t>
            </a:r>
            <a:r>
              <a:rPr lang="en-US" sz="1600" dirty="0"/>
              <a:t>, June, 7-17.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7" descr="J of A Ch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9" y="2209800"/>
            <a:ext cx="7210440" cy="3824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3900" y="1219200"/>
            <a:ext cx="7696200" cy="688296"/>
            <a:chOff x="0" y="152402"/>
            <a:chExt cx="7696200" cy="688296"/>
          </a:xfrm>
        </p:grpSpPr>
        <p:sp>
          <p:nvSpPr>
            <p:cNvPr id="5" name="Rounded Rectangle 4"/>
            <p:cNvSpPr/>
            <p:nvPr/>
          </p:nvSpPr>
          <p:spPr>
            <a:xfrm>
              <a:off x="0" y="152402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3600" y="186002"/>
              <a:ext cx="7629000" cy="62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The Influence of Emotions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8" y="2133600"/>
            <a:ext cx="746483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23900" y="1219200"/>
            <a:ext cx="7696200" cy="688296"/>
            <a:chOff x="0" y="152402"/>
            <a:chExt cx="7696200" cy="688296"/>
          </a:xfrm>
        </p:grpSpPr>
        <p:sp>
          <p:nvSpPr>
            <p:cNvPr id="6" name="Rounded Rectangle 5"/>
            <p:cNvSpPr/>
            <p:nvPr/>
          </p:nvSpPr>
          <p:spPr>
            <a:xfrm>
              <a:off x="0" y="152402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3600" y="186002"/>
              <a:ext cx="7629000" cy="62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The Influence of Emotions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86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21816" y="2344625"/>
            <a:ext cx="6339682" cy="3017838"/>
            <a:chOff x="1432718" y="1782762"/>
            <a:chExt cx="5592763" cy="2332038"/>
          </a:xfrm>
        </p:grpSpPr>
        <p:sp>
          <p:nvSpPr>
            <p:cNvPr id="7185" name="AutoShape 17"/>
            <p:cNvSpPr>
              <a:spLocks noChangeArrowheads="1"/>
            </p:cNvSpPr>
            <p:nvPr/>
          </p:nvSpPr>
          <p:spPr bwMode="auto">
            <a:xfrm>
              <a:off x="1432718" y="2544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Advertising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Stimulus</a:t>
              </a:r>
            </a:p>
          </p:txBody>
        </p:sp>
        <p:sp>
          <p:nvSpPr>
            <p:cNvPr id="7186" name="AutoShape 18"/>
            <p:cNvSpPr>
              <a:spLocks noChangeArrowheads="1"/>
            </p:cNvSpPr>
            <p:nvPr/>
          </p:nvSpPr>
          <p:spPr bwMode="auto">
            <a:xfrm>
              <a:off x="5928518" y="2544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Purchase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Intent</a:t>
              </a:r>
            </a:p>
          </p:txBody>
        </p:sp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3261518" y="33829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Consumer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Emotions</a:t>
              </a:r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3261518" y="1782762"/>
              <a:ext cx="1096963" cy="7318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Consumer</a:t>
              </a:r>
              <a:b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Arial Greek" pitchFamily="34" charset="0"/>
                </a:rPr>
                <a:t>Cognitions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V="1">
              <a:off x="2651918" y="2239962"/>
              <a:ext cx="533400" cy="2286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2651918" y="3230562"/>
              <a:ext cx="533400" cy="152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V="1">
              <a:off x="4633118" y="3078162"/>
              <a:ext cx="1219200" cy="3048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4633118" y="2239962"/>
              <a:ext cx="1219200" cy="3810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3871118" y="2620962"/>
              <a:ext cx="0" cy="5334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555358" y="256638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33% Cognitions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6345" y="451960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66% Emotions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23900" y="1219200"/>
            <a:ext cx="7696200" cy="688296"/>
            <a:chOff x="0" y="152402"/>
            <a:chExt cx="7696200" cy="688296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52402"/>
              <a:ext cx="7696200" cy="6882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600" y="186002"/>
              <a:ext cx="7629000" cy="621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The Influence of Emotions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01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1057396"/>
              </p:ext>
            </p:extLst>
          </p:nvPr>
        </p:nvGraphicFramePr>
        <p:xfrm>
          <a:off x="714375" y="1256077"/>
          <a:ext cx="7696200" cy="103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8475862"/>
              </p:ext>
            </p:extLst>
          </p:nvPr>
        </p:nvGraphicFramePr>
        <p:xfrm>
          <a:off x="714375" y="2322877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11584184"/>
              </p:ext>
            </p:extLst>
          </p:nvPr>
        </p:nvGraphicFramePr>
        <p:xfrm>
          <a:off x="714375" y="3008677"/>
          <a:ext cx="7696200" cy="103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681038" y="4079016"/>
            <a:ext cx="7696200" cy="676275"/>
            <a:chOff x="0" y="176563"/>
            <a:chExt cx="7696200" cy="676940"/>
          </a:xfrm>
        </p:grpSpPr>
        <p:sp>
          <p:nvSpPr>
            <p:cNvPr id="8" name="Rounded Rectangle 7"/>
            <p:cNvSpPr/>
            <p:nvPr/>
          </p:nvSpPr>
          <p:spPr>
            <a:xfrm>
              <a:off x="0" y="176563"/>
              <a:ext cx="7696200" cy="67694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3337" y="209934"/>
              <a:ext cx="7629525" cy="61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/>
                <a:t>Results</a:t>
              </a:r>
              <a:endParaRPr lang="en-US" sz="2400" dirty="0"/>
            </a:p>
          </p:txBody>
        </p:sp>
      </p:grpSp>
      <p:grpSp>
        <p:nvGrpSpPr>
          <p:cNvPr id="16390" name="Group 10"/>
          <p:cNvGrpSpPr>
            <a:grpSpLocks/>
          </p:cNvGrpSpPr>
          <p:nvPr/>
        </p:nvGrpSpPr>
        <p:grpSpPr bwMode="auto">
          <a:xfrm>
            <a:off x="695325" y="4947014"/>
            <a:ext cx="7696200" cy="677863"/>
            <a:chOff x="0" y="176563"/>
            <a:chExt cx="7696200" cy="676940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76563"/>
              <a:ext cx="7696200" cy="67694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3338" y="209856"/>
              <a:ext cx="7629525" cy="610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 smtClean="0"/>
                <a:t>Discussion</a:t>
              </a:r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90600" y="609599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Stoic and Emotional Perspectives in Decision Making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1350</TotalTime>
  <Words>1231</Words>
  <Application>Microsoft Office PowerPoint</Application>
  <PresentationFormat>On-screen Show (4:3)</PresentationFormat>
  <Paragraphs>263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EMOTIONS: HOW TO VALUE EMOTIONAL UTILITY   H. Richard Priesmeyer, Ph.D. Bill Greehey School of Business St. Mary’s University</dc:title>
  <dc:creator>Customer</dc:creator>
  <cp:lastModifiedBy>ACER ONE</cp:lastModifiedBy>
  <cp:revision>139</cp:revision>
  <cp:lastPrinted>2011-02-17T22:50:02Z</cp:lastPrinted>
  <dcterms:created xsi:type="dcterms:W3CDTF">2011-03-11T15:54:16Z</dcterms:created>
  <dcterms:modified xsi:type="dcterms:W3CDTF">2012-11-04T13:21:08Z</dcterms:modified>
</cp:coreProperties>
</file>